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6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7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8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9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0.xml" ContentType="application/vnd.openxmlformats-officedocument.theme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1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2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3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4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theme/theme15.xml" ContentType="application/vnd.openxmlformats-officedocument.theme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16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theme/theme17.xml" ContentType="application/vnd.openxmlformats-officedocument.theme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6" r:id="rId2"/>
    <p:sldMasterId id="2147483692" r:id="rId3"/>
    <p:sldMasterId id="2147483708" r:id="rId4"/>
    <p:sldMasterId id="2147483724" r:id="rId5"/>
    <p:sldMasterId id="2147483740" r:id="rId6"/>
    <p:sldMasterId id="2147483756" r:id="rId7"/>
    <p:sldMasterId id="2147483772" r:id="rId8"/>
    <p:sldMasterId id="2147483788" r:id="rId9"/>
    <p:sldMasterId id="2147483804" r:id="rId10"/>
    <p:sldMasterId id="2147483820" r:id="rId11"/>
    <p:sldMasterId id="2147483836" r:id="rId12"/>
    <p:sldMasterId id="2147483852" r:id="rId13"/>
    <p:sldMasterId id="2147483868" r:id="rId14"/>
    <p:sldMasterId id="2147483884" r:id="rId15"/>
    <p:sldMasterId id="2147483900" r:id="rId16"/>
    <p:sldMasterId id="2147483916" r:id="rId17"/>
    <p:sldMasterId id="2147483932" r:id="rId18"/>
  </p:sldMasterIdLst>
  <p:notesMasterIdLst>
    <p:notesMasterId r:id="rId39"/>
  </p:notesMasterIdLst>
  <p:sldIdLst>
    <p:sldId id="312" r:id="rId19"/>
    <p:sldId id="304" r:id="rId20"/>
    <p:sldId id="303" r:id="rId21"/>
    <p:sldId id="302" r:id="rId22"/>
    <p:sldId id="299" r:id="rId23"/>
    <p:sldId id="298" r:id="rId24"/>
    <p:sldId id="297" r:id="rId25"/>
    <p:sldId id="296" r:id="rId26"/>
    <p:sldId id="295" r:id="rId27"/>
    <p:sldId id="294" r:id="rId28"/>
    <p:sldId id="290" r:id="rId29"/>
    <p:sldId id="291" r:id="rId30"/>
    <p:sldId id="305" r:id="rId31"/>
    <p:sldId id="306" r:id="rId32"/>
    <p:sldId id="307" r:id="rId33"/>
    <p:sldId id="308" r:id="rId34"/>
    <p:sldId id="309" r:id="rId35"/>
    <p:sldId id="313" r:id="rId36"/>
    <p:sldId id="310" r:id="rId37"/>
    <p:sldId id="311" r:id="rId38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1" d="100"/>
          <a:sy n="61" d="100"/>
        </p:scale>
        <p:origin x="-84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29" Type="http://schemas.openxmlformats.org/officeDocument/2006/relationships/slide" Target="slides/slide1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CE420C-6A32-41E6-AD2E-9F6E2B18B709}" type="datetimeFigureOut">
              <a:rPr lang="en-US" smtClean="0"/>
              <a:t>7/22/2011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2C739F-322C-49AC-8CB0-BBE58E044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4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39121C-FDA0-4921-93B1-10BA0535E076}" type="slidenum">
              <a:rPr lang="ar-SA">
                <a:solidFill>
                  <a:prstClr val="white"/>
                </a:solidFill>
              </a:rPr>
              <a:pPr/>
              <a:t>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77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7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4"/>
            <a:ext cx="5030391" cy="4113892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7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8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343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7118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15513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49733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51445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8825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64191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3112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99399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240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15543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048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80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89452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18376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65207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94115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821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30153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74623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16635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13756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207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21920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1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91110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55383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2926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48591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76966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0585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4118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038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87378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67279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06467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4539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0491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8600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1139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5219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6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13252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973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67946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9203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145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65226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352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2749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3881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39737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5207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69124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26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092566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1206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906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9676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0373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36175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15228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44150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73747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15415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70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1462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88887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5626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339800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697295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42709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72795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2982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57490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9484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841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63711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8334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2101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427421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078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01820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458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755528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12168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9276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0835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1238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1834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5763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008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71919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386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91022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657644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73726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34706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37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864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22579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50282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372996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312813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317281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08077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98854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06884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1707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46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269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3730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49147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28293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3147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359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65980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56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88960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43825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367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682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9878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137810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45750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4241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5978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633017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71694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4726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0137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075565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42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87832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3121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72434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987871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537470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4460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6474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14486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9182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21931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0561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73684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80235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39121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351689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34650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403045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29249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5366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839178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0830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7082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646870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5990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774872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321504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6533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809529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696265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726275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728753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1157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2878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07543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3166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91990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098046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3984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915301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6287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79079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64718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8341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248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6870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231764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06779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436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42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67669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605049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83328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76961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612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440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21908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34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2173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786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59963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5897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9204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93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5699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5109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211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4583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057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1955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30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020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417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1800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011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40738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403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048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477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1699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9270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46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4696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626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3882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6034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866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312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347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86238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2346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5679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5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551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22074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3507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9778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259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213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01934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24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6436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25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02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8287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682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16911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378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051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2110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955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1551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8137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2409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73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05871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27300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3146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88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0184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87269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669ACB-7B26-4AFB-9276-1C2BF4AF02A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80068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381000"/>
            <a:ext cx="19431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81000"/>
            <a:ext cx="56769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7279D-313B-422D-8D4B-E76A3D35633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37124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45CA81F-E6D8-4EDE-960C-6D11A52BFF0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013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58FD2DD-7B15-4A7D-A88F-8585ABE9AB37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3372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F044135-5C9A-4465-B40B-2F3EADF3C7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7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5854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7772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7E18B5-D4C3-4B65-AEED-3964C9E7162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13421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895600"/>
            <a:ext cx="7772400" cy="7048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581400"/>
            <a:ext cx="7086600" cy="762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496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E316EF6-6AFB-4DD3-A737-25282D1E25D3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47805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51460-F67B-4F8E-BF3C-DD5099100381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6723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7BA0-9126-403C-968D-B510EC7EC02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864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52900" y="1295400"/>
            <a:ext cx="27051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1DA8F-BCDC-418E-A87B-F1A2C5CB1B78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3471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5158-BCAE-4D3D-B8C4-311904F9A51F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0361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44E6F0-8FA7-42D9-8E22-DBE85FF3A546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5524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2DA1A-5640-46C2-98AA-16331027889D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3812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3689A-7421-4533-B6F1-57A306324C74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3304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3DB3C5-F952-4245-A710-FD38E022A2AC}" type="slidenum">
              <a:rPr lang="ar-SA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98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7.xml"/><Relationship Id="rId16" Type="http://schemas.openxmlformats.org/officeDocument/2006/relationships/theme" Target="../theme/theme10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8.xml"/><Relationship Id="rId13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7.xml"/><Relationship Id="rId12" Type="http://schemas.openxmlformats.org/officeDocument/2006/relationships/slideLayout" Target="../slideLayouts/slideLayout16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52.xml"/><Relationship Id="rId16" Type="http://schemas.openxmlformats.org/officeDocument/2006/relationships/theme" Target="../theme/theme11.xml"/><Relationship Id="rId1" Type="http://schemas.openxmlformats.org/officeDocument/2006/relationships/slideLayout" Target="../slideLayouts/slideLayout151.xml"/><Relationship Id="rId6" Type="http://schemas.openxmlformats.org/officeDocument/2006/relationships/slideLayout" Target="../slideLayouts/slideLayout156.xml"/><Relationship Id="rId11" Type="http://schemas.openxmlformats.org/officeDocument/2006/relationships/slideLayout" Target="../slideLayouts/slideLayout161.xml"/><Relationship Id="rId5" Type="http://schemas.openxmlformats.org/officeDocument/2006/relationships/slideLayout" Target="../slideLayouts/slideLayout155.xml"/><Relationship Id="rId1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60.xml"/><Relationship Id="rId4" Type="http://schemas.openxmlformats.org/officeDocument/2006/relationships/slideLayout" Target="../slideLayouts/slideLayout154.xml"/><Relationship Id="rId9" Type="http://schemas.openxmlformats.org/officeDocument/2006/relationships/slideLayout" Target="../slideLayouts/slideLayout159.xml"/><Relationship Id="rId14" Type="http://schemas.openxmlformats.org/officeDocument/2006/relationships/slideLayout" Target="../slideLayouts/slideLayout164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slideLayout" Target="../slideLayouts/slideLayout178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slideLayout" Target="../slideLayouts/slideLayout17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67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slideLayout" Target="../slideLayouts/slideLayout18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slideLayout" Target="../slideLayouts/slideLayout17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82.xml"/><Relationship Id="rId16" Type="http://schemas.openxmlformats.org/officeDocument/2006/relationships/theme" Target="../theme/theme13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5" Type="http://schemas.openxmlformats.org/officeDocument/2006/relationships/slideLayout" Target="../slideLayouts/slideLayout19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slideLayout" Target="../slideLayouts/slideLayout19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13" Type="http://schemas.openxmlformats.org/officeDocument/2006/relationships/slideLayout" Target="../slideLayouts/slideLayout208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20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97.xml"/><Relationship Id="rId16" Type="http://schemas.openxmlformats.org/officeDocument/2006/relationships/theme" Target="../theme/theme14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5" Type="http://schemas.openxmlformats.org/officeDocument/2006/relationships/slideLayout" Target="../slideLayouts/slideLayout21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20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8.xml"/><Relationship Id="rId13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13.xml"/><Relationship Id="rId7" Type="http://schemas.openxmlformats.org/officeDocument/2006/relationships/slideLayout" Target="../slideLayouts/slideLayout217.xml"/><Relationship Id="rId12" Type="http://schemas.openxmlformats.org/officeDocument/2006/relationships/slideLayout" Target="../slideLayouts/slideLayout22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12.xml"/><Relationship Id="rId16" Type="http://schemas.openxmlformats.org/officeDocument/2006/relationships/theme" Target="../theme/theme15.xml"/><Relationship Id="rId1" Type="http://schemas.openxmlformats.org/officeDocument/2006/relationships/slideLayout" Target="../slideLayouts/slideLayout211.xml"/><Relationship Id="rId6" Type="http://schemas.openxmlformats.org/officeDocument/2006/relationships/slideLayout" Target="../slideLayouts/slideLayout216.xml"/><Relationship Id="rId11" Type="http://schemas.openxmlformats.org/officeDocument/2006/relationships/slideLayout" Target="../slideLayouts/slideLayout221.xml"/><Relationship Id="rId5" Type="http://schemas.openxmlformats.org/officeDocument/2006/relationships/slideLayout" Target="../slideLayouts/slideLayout215.xml"/><Relationship Id="rId1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20.xml"/><Relationship Id="rId4" Type="http://schemas.openxmlformats.org/officeDocument/2006/relationships/slideLayout" Target="../slideLayouts/slideLayout214.xml"/><Relationship Id="rId9" Type="http://schemas.openxmlformats.org/officeDocument/2006/relationships/slideLayout" Target="../slideLayouts/slideLayout219.xml"/><Relationship Id="rId14" Type="http://schemas.openxmlformats.org/officeDocument/2006/relationships/slideLayout" Target="../slideLayouts/slideLayout22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3.xml"/><Relationship Id="rId13" Type="http://schemas.openxmlformats.org/officeDocument/2006/relationships/slideLayout" Target="../slideLayouts/slideLayout238.xml"/><Relationship Id="rId3" Type="http://schemas.openxmlformats.org/officeDocument/2006/relationships/slideLayout" Target="../slideLayouts/slideLayout228.xml"/><Relationship Id="rId7" Type="http://schemas.openxmlformats.org/officeDocument/2006/relationships/slideLayout" Target="../slideLayouts/slideLayout232.xml"/><Relationship Id="rId12" Type="http://schemas.openxmlformats.org/officeDocument/2006/relationships/slideLayout" Target="../slideLayouts/slideLayout23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27.xml"/><Relationship Id="rId16" Type="http://schemas.openxmlformats.org/officeDocument/2006/relationships/theme" Target="../theme/theme16.xml"/><Relationship Id="rId1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31.xml"/><Relationship Id="rId11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0.xml"/><Relationship Id="rId1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4.xml"/><Relationship Id="rId14" Type="http://schemas.openxmlformats.org/officeDocument/2006/relationships/slideLayout" Target="../slideLayouts/slideLayout239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slideLayout" Target="../slideLayouts/slideLayout253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42.xml"/><Relationship Id="rId16" Type="http://schemas.openxmlformats.org/officeDocument/2006/relationships/theme" Target="../theme/theme17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3.xml"/><Relationship Id="rId13" Type="http://schemas.openxmlformats.org/officeDocument/2006/relationships/slideLayout" Target="../slideLayouts/slideLayout268.xml"/><Relationship Id="rId3" Type="http://schemas.openxmlformats.org/officeDocument/2006/relationships/slideLayout" Target="../slideLayouts/slideLayout258.xml"/><Relationship Id="rId7" Type="http://schemas.openxmlformats.org/officeDocument/2006/relationships/slideLayout" Target="../slideLayouts/slideLayout262.xml"/><Relationship Id="rId12" Type="http://schemas.openxmlformats.org/officeDocument/2006/relationships/slideLayout" Target="../slideLayouts/slideLayout26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57.xml"/><Relationship Id="rId16" Type="http://schemas.openxmlformats.org/officeDocument/2006/relationships/theme" Target="../theme/theme18.xml"/><Relationship Id="rId1" Type="http://schemas.openxmlformats.org/officeDocument/2006/relationships/slideLayout" Target="../slideLayouts/slideLayout256.xml"/><Relationship Id="rId6" Type="http://schemas.openxmlformats.org/officeDocument/2006/relationships/slideLayout" Target="../slideLayouts/slideLayout261.xml"/><Relationship Id="rId11" Type="http://schemas.openxmlformats.org/officeDocument/2006/relationships/slideLayout" Target="../slideLayouts/slideLayout266.xml"/><Relationship Id="rId5" Type="http://schemas.openxmlformats.org/officeDocument/2006/relationships/slideLayout" Target="../slideLayouts/slideLayout260.xml"/><Relationship Id="rId15" Type="http://schemas.openxmlformats.org/officeDocument/2006/relationships/slideLayout" Target="../slideLayouts/slideLayout270.xml"/><Relationship Id="rId10" Type="http://schemas.openxmlformats.org/officeDocument/2006/relationships/slideLayout" Target="../slideLayouts/slideLayout265.xml"/><Relationship Id="rId4" Type="http://schemas.openxmlformats.org/officeDocument/2006/relationships/slideLayout" Target="../slideLayouts/slideLayout259.xml"/><Relationship Id="rId9" Type="http://schemas.openxmlformats.org/officeDocument/2006/relationships/slideLayout" Target="../slideLayouts/slideLayout264.xml"/><Relationship Id="rId14" Type="http://schemas.openxmlformats.org/officeDocument/2006/relationships/slideLayout" Target="../slideLayouts/slideLayout26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3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6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77.xml"/><Relationship Id="rId16" Type="http://schemas.openxmlformats.org/officeDocument/2006/relationships/theme" Target="../theme/theme6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92.xml"/><Relationship Id="rId16" Type="http://schemas.openxmlformats.org/officeDocument/2006/relationships/theme" Target="../theme/theme7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07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slideLayout" Target="../slideLayouts/slideLayout11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22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5" Type="http://schemas.openxmlformats.org/officeDocument/2006/relationships/slideLayout" Target="../slideLayouts/slideLayout13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slideLayout" Target="../slideLayouts/slideLayout1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83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127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00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36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  <p:sldLayoutId id="2147483848" r:id="rId12"/>
    <p:sldLayoutId id="2147483849" r:id="rId13"/>
    <p:sldLayoutId id="2147483850" r:id="rId14"/>
    <p:sldLayoutId id="2147483851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4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7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  <p:sldLayoutId id="2147483882" r:id="rId14"/>
    <p:sldLayoutId id="2147483883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86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  <p:sldLayoutId id="2147483898" r:id="rId14"/>
    <p:sldLayoutId id="2147483899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818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  <p:sldLayoutId id="2147483912" r:id="rId12"/>
    <p:sldLayoutId id="2147483913" r:id="rId13"/>
    <p:sldLayoutId id="2147483914" r:id="rId14"/>
    <p:sldLayoutId id="2147483915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350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74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8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748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332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6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24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0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006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  <p:sldLayoutId id="2147483787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810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295400"/>
            <a:ext cx="5562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400">
                <a:solidFill>
                  <a:schemeClr val="tx1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0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4A8AC9-D7BA-4853-94DA-F1311C64521F}" type="slidenum">
              <a:rPr lang="ar-SA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1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</p:sldLayoutIdLst>
  <p:hf hdr="0" ftr="0" dt="0"/>
  <p:txStyles>
    <p:titleStyle>
      <a:lvl1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بسمه تعالی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/>
              <a:t>موضوع:                     </a:t>
            </a:r>
            <a:r>
              <a:rPr lang="en-US" dirty="0" smtClean="0"/>
              <a:t>LINAC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fa-IR" dirty="0"/>
          </a:p>
          <a:p>
            <a:pPr marL="0" indent="0">
              <a:buNone/>
            </a:pPr>
            <a:r>
              <a:rPr lang="fa-IR" dirty="0" smtClean="0"/>
              <a:t>ارائه دهنده:    شعله قائدامینی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1460-F67B-4F8E-BF3C-DD5099100381}" type="slidenum">
              <a:rPr lang="ar-SA" smtClean="0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8876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8BA2D-9415-490A-B931-1EF1D03AAF90}" type="slidenum">
              <a:rPr lang="ar-SA">
                <a:solidFill>
                  <a:srgbClr val="000000"/>
                </a:solidFill>
              </a:rPr>
              <a:pPr/>
              <a:t>10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The linear accelerator sits in a room with lead and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concrete walls so that the high-energy x-rays do not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escape. The radiation therapist must turn on the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accelerator from outside the treatment room. Because the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accelerator only gives off radiation when it is actually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turned on, the risk of accidental exposure is extremely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low. Indeed, pregnant women are allowed to operate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linear accelerators.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1915538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C8469-15EC-4A62-8460-E4190F51CB78}" type="slidenum">
              <a:rPr lang="ar-SA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2400"/>
              <a:t>Modern radiation machines have internal checking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/>
              <a:t>systems to provide further safety so that the machine will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/>
              <a:t>not turn on until all the treatment requirements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/>
              <a:t>prescribed by your physician are perfect. When all the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/>
              <a:t>checks match and are perfect, the machine will turn on to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/>
              <a:t>give your treatment.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56834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CA6F-5BEE-4D65-AA1B-13AA35B0937D}" type="slidenum">
              <a:rPr lang="ar-SA">
                <a:solidFill>
                  <a:srgbClr val="000000"/>
                </a:solidFill>
              </a:rPr>
              <a:pPr/>
              <a:t>12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2400"/>
              <a:t>Quality control of the linear accelerator is also very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400"/>
              <a:t>important. There are several systems built into the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400"/>
              <a:t>accelerator so that it won't deliver a higher dose than the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400"/>
              <a:t>radiation oncologist prescribed. the radiation physicist makes more detailed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2400"/>
              <a:t>weekly and monthly checks of the accelerator beam.</a:t>
            </a:r>
          </a:p>
          <a:p>
            <a:pPr algn="l">
              <a:lnSpc>
                <a:spcPct val="90000"/>
              </a:lnSpc>
              <a:buFontTx/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604721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27158-DAF1-4DF8-A7CC-08D5E190E04C}" type="slidenum">
              <a:rPr lang="ar-SA">
                <a:solidFill>
                  <a:srgbClr val="000000"/>
                </a:solidFill>
              </a:rPr>
              <a:pPr/>
              <a:t>13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620713"/>
            <a:ext cx="7859712" cy="1152525"/>
          </a:xfrm>
        </p:spPr>
        <p:txBody>
          <a:bodyPr/>
          <a:lstStyle/>
          <a:p>
            <a:r>
              <a:rPr lang="en-US" sz="3200"/>
              <a:t>A </a:t>
            </a:r>
            <a:r>
              <a:rPr lang="en-US" sz="3200" b="1"/>
              <a:t>linear particle accelerator </a:t>
            </a:r>
            <a:r>
              <a:rPr lang="en-US" sz="3200"/>
              <a:t>consists of the following elements.</a:t>
            </a:r>
            <a:br>
              <a:rPr lang="en-US" sz="3200"/>
            </a:br>
            <a:endParaRPr lang="en-US" sz="320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844675"/>
            <a:ext cx="5562600" cy="4281488"/>
          </a:xfrm>
        </p:spPr>
        <p:txBody>
          <a:bodyPr/>
          <a:lstStyle/>
          <a:p>
            <a:pPr marL="609600" indent="-609600" algn="l">
              <a:buFontTx/>
              <a:buNone/>
            </a:pPr>
            <a:r>
              <a:rPr lang="en-US"/>
              <a:t>1- The particle ion source.</a:t>
            </a:r>
          </a:p>
          <a:p>
            <a:pPr marL="609600" indent="-609600" algn="l">
              <a:buFontTx/>
              <a:buNone/>
            </a:pPr>
            <a:r>
              <a:rPr lang="en-US"/>
              <a:t>2- A high voltage source for the initial injection of particles.</a:t>
            </a:r>
          </a:p>
          <a:p>
            <a:pPr marL="609600" indent="-609600" algn="l">
              <a:buFontTx/>
              <a:buNone/>
            </a:pPr>
            <a:r>
              <a:rPr lang="en-US"/>
              <a:t>3- A hollow pipe vacuum chamber.</a:t>
            </a:r>
          </a:p>
          <a:p>
            <a:pPr marL="609600" indent="-609600" algn="l">
              <a:buFontTx/>
              <a:buNone/>
            </a:pPr>
            <a:r>
              <a:rPr lang="en-US"/>
              <a:t>4- cylindrical electrodes</a:t>
            </a:r>
          </a:p>
          <a:p>
            <a:pPr marL="609600" indent="-609600" algn="l">
              <a:buFontTx/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08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E0275A-AD95-46C6-AEF8-B994506013D4}" type="slidenum">
              <a:rPr lang="ar-SA">
                <a:solidFill>
                  <a:srgbClr val="000000"/>
                </a:solidFill>
              </a:rPr>
              <a:pPr/>
              <a:t>14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Tx/>
              <a:buNone/>
            </a:pPr>
            <a:r>
              <a:rPr lang="en-US"/>
              <a:t>5- One or more sources of radio frequency energy</a:t>
            </a:r>
          </a:p>
          <a:p>
            <a:pPr algn="l">
              <a:buFontTx/>
              <a:buNone/>
            </a:pPr>
            <a:r>
              <a:rPr lang="en-US"/>
              <a:t>6- An appropriate target</a:t>
            </a:r>
          </a:p>
          <a:p>
            <a:pPr algn="l">
              <a:buFontTx/>
              <a:buNone/>
            </a:pPr>
            <a:r>
              <a:rPr lang="en-US"/>
              <a:t>7- Additional magnetic or electrostatic lens </a:t>
            </a:r>
          </a:p>
        </p:txBody>
      </p:sp>
    </p:spTree>
    <p:extLst>
      <p:ext uri="{BB962C8B-B14F-4D97-AF65-F5344CB8AC3E}">
        <p14:creationId xmlns:p14="http://schemas.microsoft.com/office/powerpoint/2010/main" val="4220586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7ED0D-8AEA-4165-9EF2-FFA00ED0292A}" type="slidenum">
              <a:rPr lang="ar-SA">
                <a:solidFill>
                  <a:srgbClr val="000000"/>
                </a:solidFill>
              </a:rPr>
              <a:pPr/>
              <a:t>15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Schematic drawing of a linac</a:t>
            </a:r>
          </a:p>
        </p:txBody>
      </p:sp>
      <p:pic>
        <p:nvPicPr>
          <p:cNvPr id="444420" name="Picture 4" descr="Linacdraw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0" y="1595438"/>
            <a:ext cx="5562600" cy="4229100"/>
          </a:xfrm>
          <a:noFill/>
          <a:ln w="5715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72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587925-447F-47DD-A93C-7A053FE97114}" type="slidenum">
              <a:rPr lang="ar-SA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4646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Treatment head</a:t>
            </a:r>
          </a:p>
        </p:txBody>
      </p:sp>
      <p:graphicFrame>
        <p:nvGraphicFramePr>
          <p:cNvPr id="44646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135188" y="1781175"/>
          <a:ext cx="3881437" cy="3859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3881880" imgH="3859200" progId="Word.Document.8">
                  <p:embed/>
                </p:oleObj>
              </mc:Choice>
              <mc:Fallback>
                <p:oleObj name="Document" r:id="rId3" imgW="3881880" imgH="38592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188" y="1781175"/>
                        <a:ext cx="3881437" cy="3859213"/>
                      </a:xfrm>
                      <a:prstGeom prst="rect">
                        <a:avLst/>
                      </a:prstGeom>
                      <a:noFill/>
                      <a:ln w="57150">
                        <a:solidFill>
                          <a:srgbClr val="FF66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545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35F94-DEFF-4F2B-8BD0-85038CBFE9C1}" type="slidenum">
              <a:rPr lang="ar-SA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/>
              <a:t>Advantages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052736"/>
            <a:ext cx="5562600" cy="5073427"/>
          </a:xfrm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endParaRPr lang="en-US" sz="2400" dirty="0"/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 dirty="0"/>
              <a:t>Medical grade LINACs accelerate electrons using a complex bending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 dirty="0"/>
              <a:t>magnet arrangement and a 6-30 million electron-volt potential to treat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 dirty="0"/>
              <a:t>both benign and malignant disease. The reliability, flexibility and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 dirty="0"/>
              <a:t>accuracy of the radiation beam produced has largely supplanted cobalt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 dirty="0"/>
              <a:t>therapy as a treatment tool. In addition, the device can simply be powered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 dirty="0"/>
              <a:t>off when not in use; there is no source requiring heavy shielding.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212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0"/>
            <a:ext cx="7772400" cy="836712"/>
          </a:xfrm>
        </p:spPr>
        <p:txBody>
          <a:bodyPr/>
          <a:lstStyle/>
          <a:p>
            <a:pPr algn="r"/>
            <a:r>
              <a:rPr lang="fa-IR" dirty="0" smtClean="0"/>
              <a:t>مزایا: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124744"/>
            <a:ext cx="6120680" cy="5472608"/>
          </a:xfrm>
        </p:spPr>
        <p:txBody>
          <a:bodyPr/>
          <a:lstStyle/>
          <a:p>
            <a:r>
              <a:rPr lang="fa-IR" dirty="0"/>
              <a:t> 1- مي توان در ابعاد و اندازه هاي مختلف </a:t>
            </a:r>
            <a:r>
              <a:rPr lang="fa-IR" dirty="0" smtClean="0"/>
              <a:t>ساخت.</a:t>
            </a:r>
          </a:p>
          <a:p>
            <a:r>
              <a:rPr lang="fa-IR" dirty="0" smtClean="0"/>
              <a:t>2- </a:t>
            </a:r>
            <a:r>
              <a:rPr lang="fa-IR" dirty="0"/>
              <a:t>هزينه ساخت و نگهداري آن كم بوده </a:t>
            </a:r>
            <a:r>
              <a:rPr lang="fa-IR" dirty="0" smtClean="0"/>
              <a:t>است.</a:t>
            </a:r>
          </a:p>
          <a:p>
            <a:r>
              <a:rPr lang="fa-IR" dirty="0" smtClean="0"/>
              <a:t>3</a:t>
            </a:r>
            <a:r>
              <a:rPr lang="fa-IR" dirty="0"/>
              <a:t>_ هيچ گونه زباله يا آلودگي محيطي توليد نمي كند. محصول نهايي آن آب خالص يا بخار آب </a:t>
            </a:r>
            <a:r>
              <a:rPr lang="fa-IR" dirty="0" smtClean="0"/>
              <a:t>است.</a:t>
            </a:r>
          </a:p>
          <a:p>
            <a:r>
              <a:rPr lang="fa-IR" dirty="0" smtClean="0"/>
              <a:t>4 </a:t>
            </a:r>
            <a:r>
              <a:rPr lang="fa-IR" dirty="0"/>
              <a:t>_ با استفاده از اين دستگاه عملاً عمر منابع انرژي نامحدود مي شود و منبع عظيمي از انرژي در دسترس </a:t>
            </a:r>
            <a:r>
              <a:rPr lang="fa-IR"/>
              <a:t>خواهد </a:t>
            </a:r>
            <a:r>
              <a:rPr lang="fa-IR" smtClean="0"/>
              <a:t>بود.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51460-F67B-4F8E-BF3C-DD5099100381}" type="slidenum">
              <a:rPr lang="ar-SA" smtClean="0">
                <a:solidFill>
                  <a:srgbClr val="000000"/>
                </a:solidFill>
              </a:rPr>
              <a:pPr/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252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8EE72-D098-47AE-8286-E7FF1933E74A}" type="slidenum">
              <a:rPr lang="ar-SA">
                <a:solidFill>
                  <a:srgbClr val="000000"/>
                </a:solidFill>
              </a:rPr>
              <a:pPr/>
              <a:t>19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z="2400" b="1"/>
              <a:t>Disadvantages</a:t>
            </a:r>
            <a:br>
              <a:rPr lang="en-US" sz="2400" b="1"/>
            </a:br>
            <a:endParaRPr lang="en-US" sz="2400" b="1"/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Tx/>
              <a:buNone/>
            </a:pPr>
            <a:r>
              <a:rPr lang="en-US" sz="2400"/>
              <a:t>• The device length limits the locations where one may be placed.</a:t>
            </a:r>
          </a:p>
          <a:p>
            <a:pPr algn="l">
              <a:buFontTx/>
              <a:buNone/>
            </a:pPr>
            <a:r>
              <a:rPr lang="en-US" sz="2400"/>
              <a:t>• A great number of driver devices and their associated power</a:t>
            </a:r>
          </a:p>
          <a:p>
            <a:pPr algn="l">
              <a:buFontTx/>
              <a:buNone/>
            </a:pPr>
            <a:r>
              <a:rPr lang="en-US" sz="2400"/>
              <a:t>supplies are required, increasing the construction and maintenance</a:t>
            </a:r>
          </a:p>
          <a:p>
            <a:pPr algn="l">
              <a:buFontTx/>
              <a:buNone/>
            </a:pPr>
            <a:r>
              <a:rPr lang="en-US" sz="2400"/>
              <a:t>expense of this portion.</a:t>
            </a:r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502849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8AC79-AADC-4E4F-9850-CCA066061CC2}" type="slidenum">
              <a:rPr lang="ar-SA">
                <a:solidFill>
                  <a:srgbClr val="000000"/>
                </a:solidFill>
              </a:rPr>
              <a:pPr/>
              <a:t>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buFontTx/>
              <a:buNone/>
            </a:pPr>
            <a:r>
              <a:rPr lang="en-US"/>
              <a:t>􀂃 </a:t>
            </a:r>
            <a:r>
              <a:rPr lang="en-US" b="0"/>
              <a:t>What is this equipment used for?</a:t>
            </a:r>
          </a:p>
          <a:p>
            <a:pPr algn="l">
              <a:buFontTx/>
              <a:buNone/>
            </a:pPr>
            <a:r>
              <a:rPr lang="en-US"/>
              <a:t>􀂃 </a:t>
            </a:r>
            <a:r>
              <a:rPr lang="en-US" b="0"/>
              <a:t>How does it work?</a:t>
            </a:r>
          </a:p>
          <a:p>
            <a:pPr algn="l">
              <a:buFontTx/>
              <a:buNone/>
            </a:pPr>
            <a:r>
              <a:rPr lang="en-US"/>
              <a:t>􀂃 </a:t>
            </a:r>
            <a:r>
              <a:rPr lang="en-US" b="0"/>
              <a:t>Who operates this equipment?</a:t>
            </a:r>
          </a:p>
          <a:p>
            <a:pPr algn="l">
              <a:buFontTx/>
              <a:buNone/>
            </a:pPr>
            <a:r>
              <a:rPr lang="en-US"/>
              <a:t>􀂃 </a:t>
            </a:r>
            <a:r>
              <a:rPr lang="en-US" b="0"/>
              <a:t>How is safety ensured?</a:t>
            </a:r>
            <a:endParaRPr lang="en-US"/>
          </a:p>
          <a:p>
            <a:endParaRPr lang="en-US"/>
          </a:p>
        </p:txBody>
      </p:sp>
      <p:pic>
        <p:nvPicPr>
          <p:cNvPr id="303108" name="Picture 4" descr="Varian 23EX medical linear accel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76475"/>
            <a:ext cx="25812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6973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D797473-D838-4D75-882B-CC4C2096C136}" type="slidenum">
              <a:rPr lang="ar-SA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76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Any questions?</a:t>
            </a:r>
          </a:p>
        </p:txBody>
      </p:sp>
      <p:pic>
        <p:nvPicPr>
          <p:cNvPr id="576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500438"/>
            <a:ext cx="3395663" cy="318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29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9D8D-4406-4C62-99F7-73E409994F80}" type="slidenum">
              <a:rPr lang="ar-SA">
                <a:solidFill>
                  <a:srgbClr val="000000"/>
                </a:solidFill>
              </a:rPr>
              <a:pPr/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What is this equipment used for?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endParaRPr lang="en-US" sz="2000" b="0"/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A linear accelerator (LINAC) is the device most commonly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used for external beam radiation treatments for patients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with cancer. The linear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accelerator can also be used to treat areas outside of the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brain. It delivers a uniform dose of high-energy x-ray to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the region of the patient's tumor. These x-rays can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destroy the cancer cells while sparing the surrounding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normal tissue.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2000"/>
          </a:p>
          <a:p>
            <a:pPr algn="l">
              <a:lnSpc>
                <a:spcPct val="80000"/>
              </a:lnSpc>
              <a:buFontTx/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2331861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BB000-A352-4B4C-8DDE-482BEDA6C4FF}" type="slidenum">
              <a:rPr lang="ar-SA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8888" y="549275"/>
            <a:ext cx="7885112" cy="503238"/>
          </a:xfrm>
        </p:spPr>
        <p:txBody>
          <a:bodyPr/>
          <a:lstStyle/>
          <a:p>
            <a:r>
              <a:rPr lang="en-US" sz="3200" b="1"/>
              <a:t>How does it work?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666875"/>
            <a:ext cx="5562600" cy="4459288"/>
          </a:xfrm>
        </p:spPr>
        <p:txBody>
          <a:bodyPr/>
          <a:lstStyle/>
          <a:p>
            <a:pPr algn="l">
              <a:lnSpc>
                <a:spcPct val="90000"/>
              </a:lnSpc>
              <a:buFontTx/>
              <a:buNone/>
            </a:pPr>
            <a:r>
              <a:rPr lang="en-US" sz="1800"/>
              <a:t>The linear accelerator uses microwave technology to accelerate electrons in a part of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1800"/>
              <a:t>the accelerator called the "wave guide", then allows these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1800"/>
              <a:t>electrons to collide with a heavy metal target. As a result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1800"/>
              <a:t>of the collisions, high-energy x-rays are scattered from</a:t>
            </a:r>
          </a:p>
          <a:p>
            <a:pPr algn="l">
              <a:lnSpc>
                <a:spcPct val="90000"/>
              </a:lnSpc>
              <a:buFontTx/>
              <a:buNone/>
            </a:pPr>
            <a:r>
              <a:rPr lang="en-US" sz="1800"/>
              <a:t>the target. </a:t>
            </a:r>
          </a:p>
          <a:p>
            <a:pPr algn="l">
              <a:lnSpc>
                <a:spcPct val="90000"/>
              </a:lnSpc>
              <a:buFontTx/>
              <a:buNone/>
            </a:pPr>
            <a:endParaRPr lang="en-US" sz="1800"/>
          </a:p>
        </p:txBody>
      </p:sp>
      <p:pic>
        <p:nvPicPr>
          <p:cNvPr id="305157" name="Picture 5" descr="radio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437063"/>
            <a:ext cx="3028950" cy="10795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5158" name="Picture 6" descr="radio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4076700"/>
            <a:ext cx="3602038" cy="2159000"/>
          </a:xfrm>
          <a:prstGeom prst="rect">
            <a:avLst/>
          </a:prstGeom>
          <a:noFill/>
          <a:ln w="9525">
            <a:solidFill>
              <a:srgbClr val="CC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06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2A52-45FA-4600-8EBB-BE1C8DA5F134}" type="slidenum">
              <a:rPr lang="ar-SA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45444" name="Picture 4" descr="Image7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2575" y="2114550"/>
            <a:ext cx="5048250" cy="3190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27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6B095-4DAB-4044-8B93-3E23DD21193C}" type="slidenum">
              <a:rPr lang="ar-SA">
                <a:solidFill>
                  <a:srgbClr val="000000"/>
                </a:solidFill>
              </a:rPr>
              <a:pPr/>
              <a:t>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A portion of these x-rays is collected and then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shaped to form a beam that matches the patient's tumor.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The beam comes out of a part of the accelerator called a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gantry, which rotates around the patient. The patient lies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on a moveable treatment couch and lasers are used to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make sure the patient is in the proper position. Radiation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can be delivered to the tumor from any angle by rotating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the gantry and moving the treatment couch.</a:t>
            </a:r>
          </a:p>
        </p:txBody>
      </p:sp>
    </p:spTree>
    <p:extLst>
      <p:ext uri="{BB962C8B-B14F-4D97-AF65-F5344CB8AC3E}">
        <p14:creationId xmlns:p14="http://schemas.microsoft.com/office/powerpoint/2010/main" val="254407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1C80-B3B9-4A39-9297-D4844DA0DC1B}" type="slidenum">
              <a:rPr lang="ar-SA">
                <a:solidFill>
                  <a:srgbClr val="000000"/>
                </a:solidFill>
              </a:rPr>
              <a:pPr/>
              <a:t>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28037" name="Picture 5" descr="Varian 23EX medical linear accelera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341438"/>
            <a:ext cx="4895850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1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F43FC-26D4-4CF7-A539-AFD64C3EAF58}" type="slidenum">
              <a:rPr lang="ar-SA">
                <a:solidFill>
                  <a:srgbClr val="000000"/>
                </a:solidFill>
              </a:rPr>
              <a:pPr/>
              <a:t>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Who operates this equipment?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2400"/>
              <a:t>The patient's radiation oncologist prescribes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/>
              <a:t>the appropriate treatment volume and dosage. The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/>
              <a:t>medical radiation physicist and the dosimetrist determine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/>
              <a:t>how to deliver the prescribed dose and calculate the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/>
              <a:t>amount of time it will take the accelerator to deliver that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/>
              <a:t>dose. Radiation therapists operate the linear accelerator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400"/>
              <a:t>and give patients their daily radiation treatments.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006763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A8FA2-F579-4AC9-9B54-12828794A1B7}" type="slidenum">
              <a:rPr lang="ar-SA">
                <a:solidFill>
                  <a:srgbClr val="000000"/>
                </a:solidFill>
              </a:rPr>
              <a:pPr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/>
              <a:t>How is safety ensured?</a:t>
            </a:r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Patient safety is very important. During treatment the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radiation therapist continuously watches the patient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through a closed-circuit television monitor. There is also a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microphone in the treatment room so that the patient can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speak to the therapist if needed. Port films (x-rays taken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with the treatment beam) are checked regularly to make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sure that the beam position doesn't vary from the original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2000"/>
              <a:t>plan.</a:t>
            </a:r>
          </a:p>
          <a:p>
            <a:pPr algn="l">
              <a:lnSpc>
                <a:spcPct val="80000"/>
              </a:lnSpc>
              <a:buFontTx/>
              <a:buNone/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5923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hilly market design template">
  <a:themeElements>
    <a:clrScheme name="Chilly market design template 13">
      <a:dk1>
        <a:srgbClr val="000000"/>
      </a:dk1>
      <a:lt1>
        <a:srgbClr val="FFFFFF"/>
      </a:lt1>
      <a:dk2>
        <a:srgbClr val="0088CC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Chilly market design template">
      <a:majorFont>
        <a:latin typeface="Arial Black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hilly market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illy market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illy market design template 13">
        <a:dk1>
          <a:srgbClr val="000000"/>
        </a:dk1>
        <a:lt1>
          <a:srgbClr val="FFFFFF"/>
        </a:lt1>
        <a:dk2>
          <a:srgbClr val="0088CC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815</Words>
  <Application>Microsoft Office PowerPoint</Application>
  <PresentationFormat>On-screen Show (4:3)</PresentationFormat>
  <Paragraphs>122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9" baseType="lpstr">
      <vt:lpstr>Chilly market design template</vt:lpstr>
      <vt:lpstr>1_Chilly market design template</vt:lpstr>
      <vt:lpstr>2_Chilly market design template</vt:lpstr>
      <vt:lpstr>3_Chilly market design template</vt:lpstr>
      <vt:lpstr>4_Chilly market design template</vt:lpstr>
      <vt:lpstr>5_Chilly market design template</vt:lpstr>
      <vt:lpstr>6_Chilly market design template</vt:lpstr>
      <vt:lpstr>7_Chilly market design template</vt:lpstr>
      <vt:lpstr>8_Chilly market design template</vt:lpstr>
      <vt:lpstr>9_Chilly market design template</vt:lpstr>
      <vt:lpstr>10_Chilly market design template</vt:lpstr>
      <vt:lpstr>11_Chilly market design template</vt:lpstr>
      <vt:lpstr>12_Chilly market design template</vt:lpstr>
      <vt:lpstr>13_Chilly market design template</vt:lpstr>
      <vt:lpstr>14_Chilly market design template</vt:lpstr>
      <vt:lpstr>15_Chilly market design template</vt:lpstr>
      <vt:lpstr>16_Chilly market design template</vt:lpstr>
      <vt:lpstr>17_Chilly market design template</vt:lpstr>
      <vt:lpstr>Document</vt:lpstr>
      <vt:lpstr>بسمه تعالی</vt:lpstr>
      <vt:lpstr>PowerPoint Presentation</vt:lpstr>
      <vt:lpstr>What is this equipment used for?</vt:lpstr>
      <vt:lpstr>How does it work? </vt:lpstr>
      <vt:lpstr>PowerPoint Presentation</vt:lpstr>
      <vt:lpstr>PowerPoint Presentation</vt:lpstr>
      <vt:lpstr>PowerPoint Presentation</vt:lpstr>
      <vt:lpstr>Who operates this equipment? </vt:lpstr>
      <vt:lpstr>How is safety ensured? </vt:lpstr>
      <vt:lpstr>PowerPoint Presentation</vt:lpstr>
      <vt:lpstr>PowerPoint Presentation</vt:lpstr>
      <vt:lpstr>PowerPoint Presentation</vt:lpstr>
      <vt:lpstr>A linear particle accelerator consists of the following elements. </vt:lpstr>
      <vt:lpstr>PowerPoint Presentation</vt:lpstr>
      <vt:lpstr>Schematic drawing of a linac</vt:lpstr>
      <vt:lpstr>Treatment head</vt:lpstr>
      <vt:lpstr>Advantages</vt:lpstr>
      <vt:lpstr>مزایا:</vt:lpstr>
      <vt:lpstr>Disadvantages </vt:lpstr>
      <vt:lpstr>Any questions?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Dear User!</dc:creator>
  <cp:lastModifiedBy>MediaSoft</cp:lastModifiedBy>
  <cp:revision>6</cp:revision>
  <dcterms:created xsi:type="dcterms:W3CDTF">2010-10-28T08:21:40Z</dcterms:created>
  <dcterms:modified xsi:type="dcterms:W3CDTF">2011-07-22T04:05:23Z</dcterms:modified>
</cp:coreProperties>
</file>