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ar-SA"/>
    </a:defPPr>
    <a:lvl1pPr algn="r" rtl="1" fontAlgn="base">
      <a:spcBef>
        <a:spcPct val="0"/>
      </a:spcBef>
      <a:spcAft>
        <a:spcPct val="0"/>
      </a:spcAft>
      <a:defRPr kern="1200">
        <a:solidFill>
          <a:schemeClr val="bg1"/>
        </a:solidFill>
        <a:latin typeface="Arial" pitchFamily="34" charset="0"/>
        <a:ea typeface="+mn-ea"/>
        <a:cs typeface="B Nazanin" pitchFamily="2" charset="-78"/>
      </a:defRPr>
    </a:lvl1pPr>
    <a:lvl2pPr marL="457200" algn="r" rtl="1" fontAlgn="base">
      <a:spcBef>
        <a:spcPct val="0"/>
      </a:spcBef>
      <a:spcAft>
        <a:spcPct val="0"/>
      </a:spcAft>
      <a:defRPr kern="1200">
        <a:solidFill>
          <a:schemeClr val="bg1"/>
        </a:solidFill>
        <a:latin typeface="Arial" pitchFamily="34" charset="0"/>
        <a:ea typeface="+mn-ea"/>
        <a:cs typeface="B Nazanin" pitchFamily="2" charset="-78"/>
      </a:defRPr>
    </a:lvl2pPr>
    <a:lvl3pPr marL="914400" algn="r" rtl="1" fontAlgn="base">
      <a:spcBef>
        <a:spcPct val="0"/>
      </a:spcBef>
      <a:spcAft>
        <a:spcPct val="0"/>
      </a:spcAft>
      <a:defRPr kern="1200">
        <a:solidFill>
          <a:schemeClr val="bg1"/>
        </a:solidFill>
        <a:latin typeface="Arial" pitchFamily="34" charset="0"/>
        <a:ea typeface="+mn-ea"/>
        <a:cs typeface="B Nazanin" pitchFamily="2" charset="-78"/>
      </a:defRPr>
    </a:lvl3pPr>
    <a:lvl4pPr marL="1371600" algn="r" rtl="1" fontAlgn="base">
      <a:spcBef>
        <a:spcPct val="0"/>
      </a:spcBef>
      <a:spcAft>
        <a:spcPct val="0"/>
      </a:spcAft>
      <a:defRPr kern="1200">
        <a:solidFill>
          <a:schemeClr val="bg1"/>
        </a:solidFill>
        <a:latin typeface="Arial" pitchFamily="34" charset="0"/>
        <a:ea typeface="+mn-ea"/>
        <a:cs typeface="B Nazanin" pitchFamily="2" charset="-78"/>
      </a:defRPr>
    </a:lvl4pPr>
    <a:lvl5pPr marL="1828800" algn="r" rtl="1" fontAlgn="base">
      <a:spcBef>
        <a:spcPct val="0"/>
      </a:spcBef>
      <a:spcAft>
        <a:spcPct val="0"/>
      </a:spcAft>
      <a:defRPr kern="1200">
        <a:solidFill>
          <a:schemeClr val="bg1"/>
        </a:solidFill>
        <a:latin typeface="Arial" pitchFamily="34" charset="0"/>
        <a:ea typeface="+mn-ea"/>
        <a:cs typeface="B Nazanin" pitchFamily="2" charset="-78"/>
      </a:defRPr>
    </a:lvl5pPr>
    <a:lvl6pPr marL="2286000" algn="r" defTabSz="914400" rtl="1" eaLnBrk="1" latinLnBrk="0" hangingPunct="1">
      <a:defRPr kern="1200">
        <a:solidFill>
          <a:schemeClr val="bg1"/>
        </a:solidFill>
        <a:latin typeface="Arial" pitchFamily="34" charset="0"/>
        <a:ea typeface="+mn-ea"/>
        <a:cs typeface="B Nazanin" pitchFamily="2" charset="-78"/>
      </a:defRPr>
    </a:lvl6pPr>
    <a:lvl7pPr marL="2743200" algn="r" defTabSz="914400" rtl="1" eaLnBrk="1" latinLnBrk="0" hangingPunct="1">
      <a:defRPr kern="1200">
        <a:solidFill>
          <a:schemeClr val="bg1"/>
        </a:solidFill>
        <a:latin typeface="Arial" pitchFamily="34" charset="0"/>
        <a:ea typeface="+mn-ea"/>
        <a:cs typeface="B Nazanin" pitchFamily="2" charset="-78"/>
      </a:defRPr>
    </a:lvl7pPr>
    <a:lvl8pPr marL="3200400" algn="r" defTabSz="914400" rtl="1" eaLnBrk="1" latinLnBrk="0" hangingPunct="1">
      <a:defRPr kern="1200">
        <a:solidFill>
          <a:schemeClr val="bg1"/>
        </a:solidFill>
        <a:latin typeface="Arial" pitchFamily="34" charset="0"/>
        <a:ea typeface="+mn-ea"/>
        <a:cs typeface="B Nazanin" pitchFamily="2" charset="-78"/>
      </a:defRPr>
    </a:lvl8pPr>
    <a:lvl9pPr marL="3657600" algn="r" defTabSz="914400" rtl="1" eaLnBrk="1" latinLnBrk="0" hangingPunct="1">
      <a:defRPr kern="1200">
        <a:solidFill>
          <a:schemeClr val="bg1"/>
        </a:solidFill>
        <a:latin typeface="Arial" pitchFamily="34" charset="0"/>
        <a:ea typeface="+mn-ea"/>
        <a:cs typeface="B Nazanin"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B0"/>
    <a:srgbClr val="00008A"/>
    <a:srgbClr val="0000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280D92-E099-4D12-80A8-BB99AC3206DF}"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C192EF-44A8-4E87-9D87-EFF159AF882A}"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E2CFD-FC1D-4913-AE1E-4EFD34D096E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F3B86B-261C-4E8F-8534-3667364F77CF}"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822230-1FF5-4E4F-BB15-A48A79A0D243}"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5284B9-0A3D-45C2-B036-061CCEA122E2}"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830A5BB-D0FA-45A1-8AE1-CF553A03A23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D7E5314-A041-4174-A524-E080508126AF}"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7F324F4-5B30-41FA-9DF7-A33C0195428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DD6F68-5B42-4907-AD1C-C8122A31FF5E}"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54981A-0314-489D-9E8C-C9C25AC3BD80}"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B0">
                <a:gamma/>
                <a:shade val="46275"/>
                <a:invGamma/>
              </a:srgbClr>
            </a:gs>
            <a:gs pos="50000">
              <a:srgbClr val="0000B0"/>
            </a:gs>
            <a:gs pos="100000">
              <a:srgbClr val="0000B0">
                <a:gamma/>
                <a:shade val="46275"/>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solidFill>
                  <a:schemeClr val="tx1"/>
                </a:solidFill>
                <a:cs typeface="+mn-cs"/>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solidFill>
                  <a:schemeClr val="tx1"/>
                </a:solidFill>
                <a:cs typeface="+mn-cs"/>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solidFill>
                  <a:schemeClr val="tx1"/>
                </a:solidFill>
                <a:cs typeface="+mn-cs"/>
              </a:defRPr>
            </a:lvl1pPr>
          </a:lstStyle>
          <a:p>
            <a:fld id="{DC860B00-97AE-4189-93B3-E3FE68AEE5D7}"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fa-IR" sz="3600">
                <a:solidFill>
                  <a:schemeClr val="bg1"/>
                </a:solidFill>
                <a:cs typeface="B Titr" pitchFamily="2" charset="-78"/>
              </a:rPr>
              <a:t>استاندارد حسابرسی </a:t>
            </a:r>
            <a:r>
              <a:rPr lang="fa-IR" sz="3200">
                <a:solidFill>
                  <a:schemeClr val="bg1"/>
                </a:solidFill>
                <a:cs typeface="B Titr" pitchFamily="2" charset="-78"/>
              </a:rPr>
              <a:t>شماره58</a:t>
            </a:r>
            <a:endParaRPr lang="en-US" sz="3200">
              <a:solidFill>
                <a:schemeClr val="bg1"/>
              </a:solidFill>
              <a:cs typeface="B Titr" pitchFamily="2" charset="-78"/>
            </a:endParaRPr>
          </a:p>
        </p:txBody>
      </p:sp>
      <p:sp>
        <p:nvSpPr>
          <p:cNvPr id="4099" name="Rectangle 3"/>
          <p:cNvSpPr>
            <a:spLocks noGrp="1" noChangeArrowheads="1"/>
          </p:cNvSpPr>
          <p:nvPr>
            <p:ph type="subTitle" idx="1"/>
          </p:nvPr>
        </p:nvSpPr>
        <p:spPr/>
        <p:txBody>
          <a:bodyPr/>
          <a:lstStyle/>
          <a:p>
            <a:r>
              <a:rPr lang="fa-IR">
                <a:solidFill>
                  <a:schemeClr val="bg1"/>
                </a:solidFill>
                <a:cs typeface="B Titr" pitchFamily="2" charset="-78"/>
              </a:rPr>
              <a:t>تاییدیه مدیران</a:t>
            </a:r>
            <a:endParaRPr lang="en-US">
              <a:solidFill>
                <a:schemeClr val="bg1"/>
              </a:solidFill>
              <a:cs typeface="B Titr" pitchFamily="2" charset="-78"/>
            </a:endParaRPr>
          </a:p>
        </p:txBody>
      </p:sp>
      <p:sp>
        <p:nvSpPr>
          <p:cNvPr id="4101" name="Line 5"/>
          <p:cNvSpPr>
            <a:spLocks noChangeShapeType="1"/>
          </p:cNvSpPr>
          <p:nvPr/>
        </p:nvSpPr>
        <p:spPr bwMode="auto">
          <a:xfrm>
            <a:off x="8382000" y="1066800"/>
            <a:ext cx="0" cy="5791200"/>
          </a:xfrm>
          <a:prstGeom prst="line">
            <a:avLst/>
          </a:prstGeom>
          <a:noFill/>
          <a:ln w="47625">
            <a:solidFill>
              <a:srgbClr val="644A00"/>
            </a:solidFill>
            <a:round/>
            <a:headEnd/>
            <a:tailEnd/>
          </a:ln>
          <a:effectLst/>
        </p:spPr>
        <p:txBody>
          <a:bodyPr/>
          <a:lstStyle/>
          <a:p>
            <a:endParaRPr lang="fa-IR"/>
          </a:p>
        </p:txBody>
      </p:sp>
      <p:sp>
        <p:nvSpPr>
          <p:cNvPr id="4102" name="Line 6"/>
          <p:cNvSpPr>
            <a:spLocks noChangeShapeType="1"/>
          </p:cNvSpPr>
          <p:nvPr/>
        </p:nvSpPr>
        <p:spPr bwMode="auto">
          <a:xfrm>
            <a:off x="8534400" y="762000"/>
            <a:ext cx="0" cy="6096000"/>
          </a:xfrm>
          <a:prstGeom prst="line">
            <a:avLst/>
          </a:prstGeom>
          <a:noFill/>
          <a:ln w="47625">
            <a:solidFill>
              <a:srgbClr val="644A00"/>
            </a:solidFill>
            <a:round/>
            <a:headEnd/>
            <a:tailEnd/>
          </a:ln>
          <a:effectLst/>
        </p:spPr>
        <p:txBody>
          <a:bodyPr/>
          <a:lstStyle/>
          <a:p>
            <a:endParaRPr lang="fa-IR"/>
          </a:p>
        </p:txBody>
      </p:sp>
      <p:sp>
        <p:nvSpPr>
          <p:cNvPr id="4103" name="Line 7"/>
          <p:cNvSpPr>
            <a:spLocks noChangeShapeType="1"/>
          </p:cNvSpPr>
          <p:nvPr/>
        </p:nvSpPr>
        <p:spPr bwMode="auto">
          <a:xfrm>
            <a:off x="8686800" y="304800"/>
            <a:ext cx="0" cy="6553200"/>
          </a:xfrm>
          <a:prstGeom prst="line">
            <a:avLst/>
          </a:prstGeom>
          <a:noFill/>
          <a:ln w="47625">
            <a:solidFill>
              <a:srgbClr val="644A00"/>
            </a:solidFill>
            <a:round/>
            <a:headEnd/>
            <a:tailEnd/>
          </a:ln>
          <a:effectLst/>
        </p:spPr>
        <p:txBody>
          <a:bodyPr/>
          <a:lstStyle/>
          <a:p>
            <a:endParaRPr lang="fa-IR"/>
          </a:p>
        </p:txBody>
      </p:sp>
      <p:sp>
        <p:nvSpPr>
          <p:cNvPr id="4104" name="Line 8"/>
          <p:cNvSpPr>
            <a:spLocks noChangeShapeType="1"/>
          </p:cNvSpPr>
          <p:nvPr/>
        </p:nvSpPr>
        <p:spPr bwMode="auto">
          <a:xfrm>
            <a:off x="1143000" y="6248400"/>
            <a:ext cx="8001000" cy="0"/>
          </a:xfrm>
          <a:prstGeom prst="line">
            <a:avLst/>
          </a:prstGeom>
          <a:noFill/>
          <a:ln w="38100">
            <a:solidFill>
              <a:srgbClr val="CC9900"/>
            </a:solidFill>
            <a:round/>
            <a:headEnd/>
            <a:tailEnd/>
          </a:ln>
          <a:effectLst/>
        </p:spPr>
        <p:txBody>
          <a:bodyPr/>
          <a:lstStyle/>
          <a:p>
            <a:endParaRPr lang="fa-IR"/>
          </a:p>
        </p:txBody>
      </p:sp>
      <p:sp>
        <p:nvSpPr>
          <p:cNvPr id="4105" name="Line 9"/>
          <p:cNvSpPr>
            <a:spLocks noChangeShapeType="1"/>
          </p:cNvSpPr>
          <p:nvPr/>
        </p:nvSpPr>
        <p:spPr bwMode="auto">
          <a:xfrm>
            <a:off x="762000" y="6400800"/>
            <a:ext cx="8382000" cy="0"/>
          </a:xfrm>
          <a:prstGeom prst="line">
            <a:avLst/>
          </a:prstGeom>
          <a:noFill/>
          <a:ln w="38100">
            <a:solidFill>
              <a:srgbClr val="CC9900"/>
            </a:solidFill>
            <a:round/>
            <a:headEnd/>
            <a:tailEnd/>
          </a:ln>
          <a:effectLst/>
        </p:spPr>
        <p:txBody>
          <a:bodyPr/>
          <a:lstStyle/>
          <a:p>
            <a:endParaRPr lang="fa-IR"/>
          </a:p>
        </p:txBody>
      </p:sp>
      <p:sp>
        <p:nvSpPr>
          <p:cNvPr id="4106" name="Line 10"/>
          <p:cNvSpPr>
            <a:spLocks noChangeShapeType="1"/>
          </p:cNvSpPr>
          <p:nvPr/>
        </p:nvSpPr>
        <p:spPr bwMode="auto">
          <a:xfrm>
            <a:off x="457200" y="6553200"/>
            <a:ext cx="8686800" cy="0"/>
          </a:xfrm>
          <a:prstGeom prst="line">
            <a:avLst/>
          </a:prstGeom>
          <a:noFill/>
          <a:ln w="38100">
            <a:solidFill>
              <a:srgbClr val="CC9900"/>
            </a:solidFill>
            <a:round/>
            <a:headEnd/>
            <a:tailEnd/>
          </a:ln>
          <a:effectLst/>
        </p:spPr>
        <p:txBody>
          <a:bodyPr/>
          <a:lstStyle/>
          <a:p>
            <a:endParaRPr lang="fa-IR"/>
          </a:p>
        </p:txBody>
      </p:sp>
      <p:sp>
        <p:nvSpPr>
          <p:cNvPr id="2" name="Rectangle 1"/>
          <p:cNvSpPr/>
          <p:nvPr/>
        </p:nvSpPr>
        <p:spPr>
          <a:xfrm>
            <a:off x="2297624" y="304800"/>
            <a:ext cx="4572000" cy="1569660"/>
          </a:xfrm>
          <a:prstGeom prst="rect">
            <a:avLst/>
          </a:prstGeom>
        </p:spPr>
        <p:txBody>
          <a:bodyPr>
            <a:spAutoFit/>
          </a:bodyPr>
          <a:lstStyle/>
          <a:p>
            <a:pPr algn="ctr"/>
            <a:r>
              <a:rPr lang="fa-IR" sz="4800" dirty="0">
                <a:solidFill>
                  <a:srgbClr val="FFFF00"/>
                </a:solidFill>
              </a:rPr>
              <a:t>بازارچه تحقیقاتی</a:t>
            </a:r>
          </a:p>
          <a:p>
            <a:pPr algn="ctr"/>
            <a:r>
              <a:rPr lang="en-US" sz="4800" dirty="0">
                <a:solidFill>
                  <a:srgbClr val="FFFF00"/>
                </a:solidFill>
              </a:rPr>
              <a:t>bazar4h.ir</a:t>
            </a:r>
            <a:endParaRPr lang="fa-IR" sz="4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98"/>
                                        </p:tgtEl>
                                        <p:attrNameLst>
                                          <p:attrName>ppt_y</p:attrName>
                                        </p:attrNameLst>
                                      </p:cBhvr>
                                      <p:tavLst>
                                        <p:tav tm="0">
                                          <p:val>
                                            <p:strVal val="#ppt_y"/>
                                          </p:val>
                                        </p:tav>
                                        <p:tav tm="100000">
                                          <p:val>
                                            <p:strVal val="#ppt_y"/>
                                          </p:val>
                                        </p:tav>
                                      </p:tavLst>
                                    </p:anim>
                                    <p:anim calcmode="lin" valueType="num">
                                      <p:cBhvr>
                                        <p:cTn id="9" dur="500" fill="hold"/>
                                        <p:tgtEl>
                                          <p:spTgt spid="409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9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98"/>
                                        </p:tgtEl>
                                      </p:cBhvr>
                                    </p:animEffect>
                                  </p:childTnLst>
                                </p:cTn>
                              </p:par>
                            </p:childTnLst>
                          </p:cTn>
                        </p:par>
                        <p:par>
                          <p:cTn id="12" fill="hold">
                            <p:stCondLst>
                              <p:cond delay="16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099">
                                            <p:txEl>
                                              <p:pRg st="0" end="0"/>
                                            </p:txEl>
                                          </p:spTgt>
                                        </p:tgtEl>
                                        <p:attrNameLst>
                                          <p:attrName>style.visibility</p:attrName>
                                        </p:attrNameLst>
                                      </p:cBhvr>
                                      <p:to>
                                        <p:strVal val="visible"/>
                                      </p:to>
                                    </p:set>
                                    <p:anim calcmode="lin" valueType="num">
                                      <p:cBhvr>
                                        <p:cTn id="15" dur="500" fill="hold"/>
                                        <p:tgtEl>
                                          <p:spTgt spid="40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099">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40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0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1219200"/>
            <a:ext cx="8229600" cy="1143000"/>
          </a:xfrm>
        </p:spPr>
        <p:txBody>
          <a:bodyPr/>
          <a:lstStyle/>
          <a:p>
            <a:r>
              <a:rPr lang="fa-IR" sz="2400">
                <a:solidFill>
                  <a:schemeClr val="bg1"/>
                </a:solidFill>
                <a:cs typeface="B Titr" pitchFamily="2" charset="-78"/>
              </a:rPr>
              <a:t>اشکال قابل قبول تاییدیه</a:t>
            </a:r>
            <a:endParaRPr lang="en-US" sz="2400">
              <a:solidFill>
                <a:schemeClr val="bg1"/>
              </a:solidFill>
              <a:cs typeface="B Titr" pitchFamily="2" charset="-78"/>
            </a:endParaRPr>
          </a:p>
        </p:txBody>
      </p:sp>
      <p:sp>
        <p:nvSpPr>
          <p:cNvPr id="13315" name="Rectangle 3"/>
          <p:cNvSpPr>
            <a:spLocks noGrp="1" noChangeArrowheads="1"/>
          </p:cNvSpPr>
          <p:nvPr>
            <p:ph type="body" idx="1"/>
          </p:nvPr>
        </p:nvSpPr>
        <p:spPr>
          <a:xfrm>
            <a:off x="1066800" y="2743200"/>
            <a:ext cx="6629400" cy="2514600"/>
          </a:xfrm>
        </p:spPr>
        <p:txBody>
          <a:bodyPr/>
          <a:lstStyle/>
          <a:p>
            <a:r>
              <a:rPr lang="fa-IR" sz="2000">
                <a:solidFill>
                  <a:schemeClr val="bg1"/>
                </a:solidFill>
                <a:cs typeface="B Nazanin" pitchFamily="2" charset="-78"/>
              </a:rPr>
              <a:t>براساس مفاد بخش 58، اشکال قابل قبول تاییدیه به شرح زیر است:</a:t>
            </a:r>
          </a:p>
          <a:p>
            <a:pPr>
              <a:buFontTx/>
              <a:buNone/>
            </a:pPr>
            <a:r>
              <a:rPr lang="fa-IR" sz="2000">
                <a:solidFill>
                  <a:schemeClr val="bg1"/>
                </a:solidFill>
                <a:cs typeface="B Nazanin" pitchFamily="2" charset="-78"/>
              </a:rPr>
              <a:t>	  الف)	 تاییدیه مدیران (روی سربرگ صاحبکار)</a:t>
            </a:r>
          </a:p>
          <a:p>
            <a:pPr>
              <a:buFontTx/>
              <a:buNone/>
            </a:pPr>
            <a:r>
              <a:rPr lang="fa-IR" sz="2000">
                <a:solidFill>
                  <a:schemeClr val="bg1"/>
                </a:solidFill>
                <a:cs typeface="B Nazanin" pitchFamily="2" charset="-78"/>
              </a:rPr>
              <a:t>	  ب ) 	تاییدیه مدیران (روی سربرگ حسابرس) که به امضای مدیران صاحبکار  	رسیده باشد.</a:t>
            </a:r>
          </a:p>
          <a:p>
            <a:pPr>
              <a:buFontTx/>
              <a:buNone/>
            </a:pPr>
            <a:r>
              <a:rPr lang="fa-IR" sz="2000">
                <a:solidFill>
                  <a:schemeClr val="bg1"/>
                </a:solidFill>
                <a:cs typeface="B Nazanin" pitchFamily="2" charset="-78"/>
              </a:rPr>
              <a:t>	  پ )	 نسخه ای از صورتجلسات هیئت مدیره مبنی بر تصویب صورتهای مالی .</a:t>
            </a:r>
          </a:p>
          <a:p>
            <a:pPr>
              <a:buFontTx/>
              <a:buNone/>
            </a:pPr>
            <a:r>
              <a:rPr lang="fa-IR" sz="2000">
                <a:solidFill>
                  <a:schemeClr val="bg1"/>
                </a:solidFill>
                <a:cs typeface="B Nazanin" pitchFamily="2" charset="-78"/>
              </a:rPr>
              <a:t>	  ت )   نسخه امضا شده صورتهای مالی.     </a:t>
            </a:r>
            <a:endParaRPr lang="en-US" sz="2000">
              <a:solidFill>
                <a:schemeClr val="bg1"/>
              </a:solidFill>
              <a:cs typeface="B Nazanin" pitchFamily="2" charset="-78"/>
            </a:endParaRPr>
          </a:p>
        </p:txBody>
      </p:sp>
      <p:sp>
        <p:nvSpPr>
          <p:cNvPr id="13316" name="Line 4"/>
          <p:cNvSpPr>
            <a:spLocks noChangeShapeType="1"/>
          </p:cNvSpPr>
          <p:nvPr/>
        </p:nvSpPr>
        <p:spPr bwMode="auto">
          <a:xfrm>
            <a:off x="990600" y="2209800"/>
            <a:ext cx="68580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3316"/>
                                        </p:tgtEl>
                                        <p:attrNameLst>
                                          <p:attrName>style.visibility</p:attrName>
                                        </p:attrNameLst>
                                      </p:cBhvr>
                                      <p:to>
                                        <p:strVal val="visible"/>
                                      </p:to>
                                    </p:set>
                                    <p:animEffect transition="in" filter="checkerboard(across)">
                                      <p:cBhvr>
                                        <p:cTn id="11" dur="500"/>
                                        <p:tgtEl>
                                          <p:spTgt spid="13316"/>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strips(downLeft)">
                                      <p:cBhvr>
                                        <p:cTn id="15" dur="1000"/>
                                        <p:tgtEl>
                                          <p:spTgt spid="13315">
                                            <p:txEl>
                                              <p:pRg st="0" end="0"/>
                                            </p:txEl>
                                          </p:spTgt>
                                        </p:tgtEl>
                                      </p:cBhvr>
                                    </p:animEffect>
                                  </p:childTnLst>
                                </p:cTn>
                              </p:par>
                            </p:childTnLst>
                          </p:cTn>
                        </p:par>
                        <p:par>
                          <p:cTn id="16" fill="hold">
                            <p:stCondLst>
                              <p:cond delay="2000"/>
                            </p:stCondLst>
                            <p:childTnLst>
                              <p:par>
                                <p:cTn id="17" presetID="18" presetClass="entr" presetSubtype="12" fill="hold" grpId="0" nodeType="afterEffect">
                                  <p:stCondLst>
                                    <p:cond delay="0"/>
                                  </p:stCondLst>
                                  <p:childTnLst>
                                    <p:set>
                                      <p:cBhvr>
                                        <p:cTn id="18" dur="1" fill="hold">
                                          <p:stCondLst>
                                            <p:cond delay="0"/>
                                          </p:stCondLst>
                                        </p:cTn>
                                        <p:tgtEl>
                                          <p:spTgt spid="13315">
                                            <p:txEl>
                                              <p:pRg st="1" end="1"/>
                                            </p:txEl>
                                          </p:spTgt>
                                        </p:tgtEl>
                                        <p:attrNameLst>
                                          <p:attrName>style.visibility</p:attrName>
                                        </p:attrNameLst>
                                      </p:cBhvr>
                                      <p:to>
                                        <p:strVal val="visible"/>
                                      </p:to>
                                    </p:set>
                                    <p:animEffect transition="in" filter="strips(downLeft)">
                                      <p:cBhvr>
                                        <p:cTn id="19" dur="1000"/>
                                        <p:tgtEl>
                                          <p:spTgt spid="13315">
                                            <p:txEl>
                                              <p:pRg st="1" end="1"/>
                                            </p:txEl>
                                          </p:spTgt>
                                        </p:tgtEl>
                                      </p:cBhvr>
                                    </p:animEffect>
                                  </p:childTnLst>
                                </p:cTn>
                              </p:par>
                            </p:childTnLst>
                          </p:cTn>
                        </p:par>
                        <p:par>
                          <p:cTn id="20" fill="hold">
                            <p:stCondLst>
                              <p:cond delay="3000"/>
                            </p:stCondLst>
                            <p:childTnLst>
                              <p:par>
                                <p:cTn id="21" presetID="18" presetClass="entr" presetSubtype="12" fill="hold" grpId="0" nodeType="after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Effect transition="in" filter="strips(downLeft)">
                                      <p:cBhvr>
                                        <p:cTn id="23" dur="1000"/>
                                        <p:tgtEl>
                                          <p:spTgt spid="13315">
                                            <p:txEl>
                                              <p:pRg st="2" end="2"/>
                                            </p:txEl>
                                          </p:spTgt>
                                        </p:tgtEl>
                                      </p:cBhvr>
                                    </p:animEffect>
                                  </p:childTnLst>
                                </p:cTn>
                              </p:par>
                            </p:childTnLst>
                          </p:cTn>
                        </p:par>
                        <p:par>
                          <p:cTn id="24" fill="hold">
                            <p:stCondLst>
                              <p:cond delay="4000"/>
                            </p:stCondLst>
                            <p:childTnLst>
                              <p:par>
                                <p:cTn id="25" presetID="18" presetClass="entr" presetSubtype="12" fill="hold" grpId="0" nodeType="after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strips(downLeft)">
                                      <p:cBhvr>
                                        <p:cTn id="27" dur="1000"/>
                                        <p:tgtEl>
                                          <p:spTgt spid="13315">
                                            <p:txEl>
                                              <p:pRg st="3" end="3"/>
                                            </p:txEl>
                                          </p:spTgt>
                                        </p:tgtEl>
                                      </p:cBhvr>
                                    </p:animEffect>
                                  </p:childTnLst>
                                </p:cTn>
                              </p:par>
                            </p:childTnLst>
                          </p:cTn>
                        </p:par>
                        <p:par>
                          <p:cTn id="28" fill="hold">
                            <p:stCondLst>
                              <p:cond delay="5000"/>
                            </p:stCondLst>
                            <p:childTnLst>
                              <p:par>
                                <p:cTn id="29" presetID="18" presetClass="entr" presetSubtype="12" fill="hold" grpId="0" nodeType="after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Effect transition="in" filter="strips(downLeft)">
                                      <p:cBhvr>
                                        <p:cTn id="31" dur="1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P spid="133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AC"/>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15962"/>
          </a:xfrm>
        </p:spPr>
        <p:txBody>
          <a:bodyPr/>
          <a:lstStyle/>
          <a:p>
            <a:r>
              <a:rPr lang="fa-IR" sz="2400">
                <a:solidFill>
                  <a:schemeClr val="bg1"/>
                </a:solidFill>
                <a:cs typeface="B Titr" pitchFamily="2" charset="-78"/>
              </a:rPr>
              <a:t>اشکال قابل قبول تاییدیه</a:t>
            </a:r>
            <a:endParaRPr lang="en-US" sz="2400">
              <a:solidFill>
                <a:schemeClr val="bg1"/>
              </a:solidFill>
              <a:cs typeface="B Titr" pitchFamily="2" charset="-78"/>
            </a:endParaRPr>
          </a:p>
        </p:txBody>
      </p:sp>
      <p:sp>
        <p:nvSpPr>
          <p:cNvPr id="14339" name="Rectangle 3"/>
          <p:cNvSpPr>
            <a:spLocks noGrp="1" noChangeArrowheads="1"/>
          </p:cNvSpPr>
          <p:nvPr>
            <p:ph type="body" idx="1"/>
          </p:nvPr>
        </p:nvSpPr>
        <p:spPr/>
        <p:txBody>
          <a:bodyPr/>
          <a:lstStyle/>
          <a:p>
            <a:pPr>
              <a:buFontTx/>
              <a:buNone/>
            </a:pPr>
            <a:endParaRPr lang="en-US" sz="2000">
              <a:cs typeface="B Nazanin" pitchFamily="2" charset="-78"/>
            </a:endParaRPr>
          </a:p>
          <a:p>
            <a:pPr>
              <a:buFontTx/>
              <a:buNone/>
            </a:pPr>
            <a:endParaRPr lang="en-US" sz="2000">
              <a:cs typeface="B Nazanin" pitchFamily="2" charset="-78"/>
            </a:endParaRPr>
          </a:p>
        </p:txBody>
      </p:sp>
      <p:graphicFrame>
        <p:nvGraphicFramePr>
          <p:cNvPr id="14905" name="Group 569"/>
          <p:cNvGraphicFramePr>
            <a:graphicFrameLocks noGrp="1"/>
          </p:cNvGraphicFramePr>
          <p:nvPr>
            <p:ph type="tbl" idx="1"/>
          </p:nvPr>
        </p:nvGraphicFramePr>
        <p:xfrm>
          <a:off x="304800" y="1295400"/>
          <a:ext cx="8458200" cy="5260975"/>
        </p:xfrm>
        <a:graphic>
          <a:graphicData uri="http://schemas.openxmlformats.org/drawingml/2006/table">
            <a:tbl>
              <a:tblPr rtl="1"/>
              <a:tblGrid>
                <a:gridCol w="2894012"/>
                <a:gridCol w="1446213"/>
                <a:gridCol w="1981200"/>
                <a:gridCol w="2136775"/>
              </a:tblGrid>
              <a:tr h="533400">
                <a:tc gridSpan="4">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pitchFamily="34" charset="0"/>
                          <a:cs typeface="B Nazanin" pitchFamily="2" charset="-78"/>
                        </a:rPr>
                        <a:t>•</a:t>
                      </a:r>
                      <a:r>
                        <a:rPr kumimoji="0" lang="fa-IR" sz="2000" b="0" i="0" u="none" strike="noStrike" cap="none" normalizeH="0" baseline="0" smtClean="0">
                          <a:ln>
                            <a:noFill/>
                          </a:ln>
                          <a:solidFill>
                            <a:schemeClr val="bg1"/>
                          </a:solidFill>
                          <a:effectLst/>
                          <a:latin typeface="Arial" pitchFamily="34" charset="0"/>
                          <a:cs typeface="B Nazanin" pitchFamily="2" charset="-78"/>
                        </a:rPr>
                        <a:t> شکل قابل پذیرش مستندسازی تاییدیه های مدیران در جدول زیر ارائه شده است:</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rgbClr val="0000AC"/>
                      </a:solidFill>
                      <a:prstDash val="solid"/>
                      <a:round/>
                      <a:headEnd type="none" w="med" len="med"/>
                      <a:tailEnd type="none" w="med" len="med"/>
                    </a:lnL>
                    <a:lnR w="12700" cap="flat" cmpd="sng" algn="ctr">
                      <a:solidFill>
                        <a:srgbClr val="0000AC"/>
                      </a:solidFill>
                      <a:prstDash val="solid"/>
                      <a:round/>
                      <a:headEnd type="none" w="med" len="med"/>
                      <a:tailEnd type="none" w="med" len="med"/>
                    </a:lnR>
                    <a:lnT w="12700" cap="flat" cmpd="sng" algn="ctr">
                      <a:solidFill>
                        <a:srgbClr val="0000AC"/>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990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bg1"/>
                          </a:solidFill>
                          <a:effectLst/>
                          <a:latin typeface="Arial" pitchFamily="34" charset="0"/>
                          <a:cs typeface="B Nazanin" pitchFamily="2" charset="-78"/>
                        </a:rPr>
                        <a:t>اعلام قبول مسئولیت و تایید صورتهای مالی</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bg1"/>
                          </a:solidFill>
                          <a:effectLst/>
                          <a:latin typeface="Arial" pitchFamily="34" charset="0"/>
                          <a:cs typeface="B Nazanin" pitchFamily="2" charset="-78"/>
                        </a:rPr>
                        <a:t>(دسته اول)</a:t>
                      </a:r>
                      <a:endParaRPr kumimoji="0" lang="en-US" sz="16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bg1"/>
                          </a:solidFill>
                          <a:effectLst/>
                          <a:latin typeface="Arial" pitchFamily="34" charset="0"/>
                          <a:cs typeface="B Nazanin" pitchFamily="2" charset="-78"/>
                        </a:rPr>
                        <a:t>دریافت تاییدیه برای مواردی که شواهد حسابرسی دیگری وجود ندارد</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bg1"/>
                          </a:solidFill>
                          <a:effectLst/>
                          <a:latin typeface="Arial" pitchFamily="34" charset="0"/>
                          <a:cs typeface="B Nazanin" pitchFamily="2" charset="-78"/>
                        </a:rPr>
                        <a:t>(دسته دوم)</a:t>
                      </a:r>
                      <a:endParaRPr kumimoji="0" lang="en-US" sz="14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bg1"/>
                          </a:solidFill>
                          <a:effectLst/>
                          <a:latin typeface="Arial" pitchFamily="34" charset="0"/>
                          <a:cs typeface="B Nazanin" pitchFamily="2" charset="-78"/>
                        </a:rPr>
                        <a:t>دریافت تاییدیه برای مواردی که شواهد حسابرسی دیگری وجود دارد</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bg1"/>
                          </a:solidFill>
                          <a:effectLst/>
                          <a:latin typeface="Arial" pitchFamily="34" charset="0"/>
                          <a:cs typeface="B Nazanin" pitchFamily="2" charset="-78"/>
                        </a:rPr>
                        <a:t>(دسته سوم)</a:t>
                      </a:r>
                      <a:endParaRPr kumimoji="0" lang="en-US" sz="14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r>
              <a:tr h="3698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bg1"/>
                          </a:solidFill>
                          <a:effectLst/>
                          <a:latin typeface="Arial" pitchFamily="34" charset="0"/>
                          <a:cs typeface="B Nazanin" pitchFamily="2" charset="-78"/>
                        </a:rPr>
                        <a:t>1. تاییدیه مدیران(روی سربرگ صاحبکار)</a:t>
                      </a:r>
                      <a:endParaRPr kumimoji="0" lang="en-US" sz="16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r>
              <a:tr h="3683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2</a:t>
                      </a:r>
                      <a:r>
                        <a:rPr kumimoji="0" lang="fa-IR" sz="1600" b="0" i="0" u="none" strike="noStrike" cap="none" normalizeH="0" baseline="0" smtClean="0">
                          <a:ln>
                            <a:noFill/>
                          </a:ln>
                          <a:solidFill>
                            <a:schemeClr val="bg1"/>
                          </a:solidFill>
                          <a:effectLst/>
                          <a:latin typeface="Arial" pitchFamily="34" charset="0"/>
                          <a:cs typeface="B Nazanin" pitchFamily="2" charset="-78"/>
                        </a:rPr>
                        <a:t>. تاییدیه مدیران (روی سربرگ حسابرس)</a:t>
                      </a:r>
                      <a:endParaRPr kumimoji="0" lang="en-US" sz="16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r>
              <a:tr h="6445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3</a:t>
                      </a:r>
                      <a:r>
                        <a:rPr kumimoji="0" lang="fa-IR" sz="1600" b="0" i="0" u="none" strike="noStrike" cap="none" normalizeH="0" baseline="0" smtClean="0">
                          <a:ln>
                            <a:noFill/>
                          </a:ln>
                          <a:solidFill>
                            <a:schemeClr val="bg1"/>
                          </a:solidFill>
                          <a:effectLst/>
                          <a:latin typeface="Arial" pitchFamily="34" charset="0"/>
                          <a:cs typeface="B Nazanin" pitchFamily="2" charset="-78"/>
                        </a:rPr>
                        <a:t>. نسخه ای از صورتجلسه تصویب</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bg1"/>
                          </a:solidFill>
                          <a:effectLst/>
                          <a:latin typeface="Arial" pitchFamily="34" charset="0"/>
                          <a:cs typeface="B Nazanin" pitchFamily="2" charset="-78"/>
                        </a:rPr>
                        <a:t>    صورتهای مالی</a:t>
                      </a:r>
                      <a:endParaRPr kumimoji="0" lang="en-US" sz="16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معمولاً غیرقابل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غیرقابل قبول1</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r>
              <a:tr h="28416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4. نسخه امضا شده صورتهای مالی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غیرقابل قبول</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غیرقابل قبول1</a:t>
                      </a: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AC"/>
                    </a:solidFill>
                  </a:tcPr>
                </a:tc>
              </a:tr>
              <a:tr h="425450">
                <a:tc gridSpan="4">
                  <a:txBody>
                    <a:bodyPr/>
                    <a:lstStyle/>
                    <a:p>
                      <a:pPr marL="533400" marR="0" lvl="0" indent="-53340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bg1"/>
                          </a:solidFill>
                          <a:effectLst/>
                          <a:latin typeface="Arial" pitchFamily="34" charset="0"/>
                          <a:cs typeface="B Nazanin" pitchFamily="2" charset="-78"/>
                        </a:rPr>
                        <a:t>توضیح:</a:t>
                      </a:r>
                    </a:p>
                    <a:p>
                      <a:pPr marL="533400" marR="0" lvl="0" indent="-533400" algn="r" defTabSz="914400" rtl="1" eaLnBrk="1" fontAlgn="base" latinLnBrk="0" hangingPunct="1">
                        <a:lnSpc>
                          <a:spcPct val="100000"/>
                        </a:lnSpc>
                        <a:spcBef>
                          <a:spcPct val="20000"/>
                        </a:spcBef>
                        <a:spcAft>
                          <a:spcPct val="0"/>
                        </a:spcAft>
                        <a:buClrTx/>
                        <a:buSzTx/>
                        <a:buFontTx/>
                        <a:buAutoNum type="arabicParenR"/>
                        <a:tabLst/>
                      </a:pPr>
                      <a:r>
                        <a:rPr kumimoji="0" lang="fa-IR" sz="2000" b="0" i="0" u="none" strike="noStrike" cap="none" normalizeH="0" baseline="0" smtClean="0">
                          <a:ln>
                            <a:noFill/>
                          </a:ln>
                          <a:solidFill>
                            <a:schemeClr val="bg1"/>
                          </a:solidFill>
                          <a:effectLst/>
                          <a:latin typeface="Arial" pitchFamily="34" charset="0"/>
                          <a:cs typeface="B Nazanin" pitchFamily="2" charset="-78"/>
                        </a:rPr>
                        <a:t>کسب تاییدیه از نوع دسته سوم الزامی نیست، اما زمانی که یکی از استانداردهای حسابرسی، دریافت تاییدیه بخصوصی را الزامی ساخته یا حسابرس براین عقیده است که کسب تاییدیه خاصی ضرورت دارد باید آن را با استفاده از یک نامه مستند کرد.</a:t>
                      </a:r>
                    </a:p>
                    <a:p>
                      <a:pPr marL="533400" marR="0" lvl="0" indent="-53340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bg1"/>
                        </a:solidFill>
                        <a:effectLst/>
                        <a:latin typeface="Arial" pitchFamily="34" charset="0"/>
                        <a:cs typeface="B Nazanin" pitchFamily="2" charset="-78"/>
                      </a:endParaRPr>
                    </a:p>
                  </a:txBody>
                  <a:tcPr horzOverflow="overflow">
                    <a:lnL w="12700" cap="flat" cmpd="sng" algn="ctr">
                      <a:solidFill>
                        <a:srgbClr val="0000AC"/>
                      </a:solidFill>
                      <a:prstDash val="solid"/>
                      <a:round/>
                      <a:headEnd type="none" w="med" len="med"/>
                      <a:tailEnd type="none" w="med" len="med"/>
                    </a:lnL>
                    <a:lnR w="12700" cap="flat" cmpd="sng" algn="ctr">
                      <a:solidFill>
                        <a:srgbClr val="0000A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AC"/>
                      </a:solidFill>
                      <a:prstDash val="solid"/>
                      <a:round/>
                      <a:headEnd type="none" w="med" len="med"/>
                      <a:tailEnd type="none" w="med" len="med"/>
                    </a:lnB>
                    <a:lnTlToBr>
                      <a:noFill/>
                    </a:lnTlToBr>
                    <a:lnBlToTr>
                      <a:noFill/>
                    </a:lnBlToTr>
                    <a:solidFill>
                      <a:srgbClr val="0000A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bl>
          </a:graphicData>
        </a:graphic>
      </p:graphicFrame>
      <p:sp>
        <p:nvSpPr>
          <p:cNvPr id="14906" name="AutoShape 570"/>
          <p:cNvSpPr>
            <a:spLocks noChangeArrowheads="1"/>
          </p:cNvSpPr>
          <p:nvPr/>
        </p:nvSpPr>
        <p:spPr bwMode="auto">
          <a:xfrm flipH="1">
            <a:off x="914400" y="6019800"/>
            <a:ext cx="6096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hlink"/>
          </a:solidFill>
          <a:ln w="9525">
            <a:solidFill>
              <a:schemeClr val="hlink"/>
            </a:solidFill>
            <a:miter lim="800000"/>
            <a:headEnd/>
            <a:tailEnd/>
          </a:ln>
          <a:effectLst/>
        </p:spPr>
        <p:txBody>
          <a:bodyPr wrap="none" anchor="ctr"/>
          <a:lstStyle/>
          <a:p>
            <a:endParaRPr lang="fa-IR"/>
          </a:p>
        </p:txBody>
      </p:sp>
      <p:sp>
        <p:nvSpPr>
          <p:cNvPr id="14907" name="Line 571"/>
          <p:cNvSpPr>
            <a:spLocks noChangeShapeType="1"/>
          </p:cNvSpPr>
          <p:nvPr/>
        </p:nvSpPr>
        <p:spPr bwMode="auto">
          <a:xfrm>
            <a:off x="228600" y="990600"/>
            <a:ext cx="8610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strVal val="#ppt_w+.3"/>
                                          </p:val>
                                        </p:tav>
                                        <p:tav tm="100000">
                                          <p:val>
                                            <p:strVal val="#ppt_w"/>
                                          </p:val>
                                        </p:tav>
                                      </p:tavLst>
                                    </p:anim>
                                    <p:anim calcmode="lin" valueType="num">
                                      <p:cBhvr>
                                        <p:cTn id="8" dur="1000" fill="hold"/>
                                        <p:tgtEl>
                                          <p:spTgt spid="14338"/>
                                        </p:tgtEl>
                                        <p:attrNameLst>
                                          <p:attrName>ppt_h</p:attrName>
                                        </p:attrNameLst>
                                      </p:cBhvr>
                                      <p:tavLst>
                                        <p:tav tm="0">
                                          <p:val>
                                            <p:strVal val="#ppt_h"/>
                                          </p:val>
                                        </p:tav>
                                        <p:tav tm="100000">
                                          <p:val>
                                            <p:strVal val="#ppt_h"/>
                                          </p:val>
                                        </p:tav>
                                      </p:tavLst>
                                    </p:anim>
                                    <p:animEffect transition="in" filter="fade">
                                      <p:cBhvr>
                                        <p:cTn id="9" dur="1000"/>
                                        <p:tgtEl>
                                          <p:spTgt spid="14338"/>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14907"/>
                                        </p:tgtEl>
                                        <p:attrNameLst>
                                          <p:attrName>style.visibility</p:attrName>
                                        </p:attrNameLst>
                                      </p:cBhvr>
                                      <p:to>
                                        <p:strVal val="visible"/>
                                      </p:to>
                                    </p:set>
                                    <p:animEffect transition="in" filter="checkerboard(across)">
                                      <p:cBhvr>
                                        <p:cTn id="13" dur="500"/>
                                        <p:tgtEl>
                                          <p:spTgt spid="14907"/>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14905"/>
                                        </p:tgtEl>
                                        <p:attrNameLst>
                                          <p:attrName>style.visibility</p:attrName>
                                        </p:attrNameLst>
                                      </p:cBhvr>
                                      <p:to>
                                        <p:strVal val="visible"/>
                                      </p:to>
                                    </p:set>
                                    <p:animEffect transition="in" filter="checkerboard(across)">
                                      <p:cBhvr>
                                        <p:cTn id="17" dur="500"/>
                                        <p:tgtEl>
                                          <p:spTgt spid="14905"/>
                                        </p:tgtEl>
                                      </p:cBhvr>
                                    </p:animEffect>
                                  </p:childTnLst>
                                </p:cTn>
                              </p:par>
                            </p:childTnLst>
                          </p:cTn>
                        </p:par>
                        <p:par>
                          <p:cTn id="18" fill="hold">
                            <p:stCondLst>
                              <p:cond delay="2000"/>
                            </p:stCondLst>
                            <p:childTnLst>
                              <p:par>
                                <p:cTn id="19" presetID="17" presetClass="entr" presetSubtype="10" fill="hold" grpId="0" nodeType="afterEffect">
                                  <p:stCondLst>
                                    <p:cond delay="0"/>
                                  </p:stCondLst>
                                  <p:childTnLst>
                                    <p:set>
                                      <p:cBhvr>
                                        <p:cTn id="20" dur="1" fill="hold">
                                          <p:stCondLst>
                                            <p:cond delay="0"/>
                                          </p:stCondLst>
                                        </p:cTn>
                                        <p:tgtEl>
                                          <p:spTgt spid="14906"/>
                                        </p:tgtEl>
                                        <p:attrNameLst>
                                          <p:attrName>style.visibility</p:attrName>
                                        </p:attrNameLst>
                                      </p:cBhvr>
                                      <p:to>
                                        <p:strVal val="visible"/>
                                      </p:to>
                                    </p:set>
                                    <p:anim calcmode="lin" valueType="num">
                                      <p:cBhvr>
                                        <p:cTn id="21" dur="500" fill="hold"/>
                                        <p:tgtEl>
                                          <p:spTgt spid="14906"/>
                                        </p:tgtEl>
                                        <p:attrNameLst>
                                          <p:attrName>ppt_w</p:attrName>
                                        </p:attrNameLst>
                                      </p:cBhvr>
                                      <p:tavLst>
                                        <p:tav tm="0">
                                          <p:val>
                                            <p:fltVal val="0"/>
                                          </p:val>
                                        </p:tav>
                                        <p:tav tm="100000">
                                          <p:val>
                                            <p:strVal val="#ppt_w"/>
                                          </p:val>
                                        </p:tav>
                                      </p:tavLst>
                                    </p:anim>
                                    <p:anim calcmode="lin" valueType="num">
                                      <p:cBhvr>
                                        <p:cTn id="22" dur="500" fill="hold"/>
                                        <p:tgtEl>
                                          <p:spTgt spid="149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906" grpId="0" animBg="1"/>
      <p:bldP spid="1490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fa-IR" sz="2000">
                <a:solidFill>
                  <a:schemeClr val="bg1"/>
                </a:solidFill>
                <a:cs typeface="B Titr" pitchFamily="2" charset="-78"/>
              </a:rPr>
              <a:t>اشکال قابل قبول تاییدیه</a:t>
            </a:r>
            <a:endParaRPr lang="en-US" sz="2000">
              <a:solidFill>
                <a:schemeClr val="bg1"/>
              </a:solidFill>
              <a:cs typeface="B Titr" pitchFamily="2" charset="-78"/>
            </a:endParaRPr>
          </a:p>
        </p:txBody>
      </p:sp>
      <p:sp>
        <p:nvSpPr>
          <p:cNvPr id="39939" name="Rectangle 3"/>
          <p:cNvSpPr>
            <a:spLocks noGrp="1" noChangeArrowheads="1"/>
          </p:cNvSpPr>
          <p:nvPr>
            <p:ph type="body" idx="1"/>
          </p:nvPr>
        </p:nvSpPr>
        <p:spPr>
          <a:xfrm>
            <a:off x="1524000" y="1600200"/>
            <a:ext cx="6172200" cy="4525963"/>
          </a:xfrm>
        </p:spPr>
        <p:txBody>
          <a:bodyPr/>
          <a:lstStyle/>
          <a:p>
            <a:endParaRPr lang="fa-IR" sz="2000">
              <a:solidFill>
                <a:schemeClr val="bg1"/>
              </a:solidFill>
              <a:cs typeface="B Nazanin" pitchFamily="2" charset="-78"/>
            </a:endParaRPr>
          </a:p>
          <a:p>
            <a:endParaRPr lang="fa-IR" sz="2000">
              <a:solidFill>
                <a:schemeClr val="bg1"/>
              </a:solidFill>
              <a:cs typeface="B Nazanin" pitchFamily="2" charset="-78"/>
            </a:endParaRPr>
          </a:p>
          <a:p>
            <a:r>
              <a:rPr lang="fa-IR" sz="2000">
                <a:solidFill>
                  <a:schemeClr val="bg1"/>
                </a:solidFill>
                <a:cs typeface="B Nazanin" pitchFamily="2" charset="-78"/>
              </a:rPr>
              <a:t>با توجه به جدول فوق، دریافت تاییدیه مدیران روی سربرگ صاحبکار یا حسابرس برای هر سه دسته از اظهارات مدیران قابل پذیرش است و از این رو ، پیشنهاد می شود که همواره برای دریافت تاییدیه های مدیران از این دو نوع تاییدیه استفاده شود.</a:t>
            </a:r>
          </a:p>
          <a:p>
            <a:r>
              <a:rPr lang="fa-IR" sz="2000">
                <a:solidFill>
                  <a:schemeClr val="bg1"/>
                </a:solidFill>
                <a:cs typeface="B Nazanin" pitchFamily="2" charset="-78"/>
              </a:rPr>
              <a:t>با این وجود ، در شرایط خاص امکان دارد اشکال دیگری از اظهارات مدون مدیران در دسترس قرار گیرد ؛ برای مثال ، امکان دارد مدیریت ملزم به ارائه تاییدیه به مقامات مالیاتی یا سازمانهای دولتی باشد که در صورت شهادت دروغ مجازاتهایی درپی دارد که در این صورت این قبیل اظهارات مدون مدیران نیز می تواند سودمند واقع شود.</a:t>
            </a:r>
            <a:endParaRPr lang="en-US" sz="2000">
              <a:solidFill>
                <a:schemeClr val="bg1"/>
              </a:solidFill>
              <a:cs typeface="B Nazanin" pitchFamily="2" charset="-78"/>
            </a:endParaRPr>
          </a:p>
        </p:txBody>
      </p:sp>
      <p:sp>
        <p:nvSpPr>
          <p:cNvPr id="39941" name="AutoShape 5"/>
          <p:cNvSpPr>
            <a:spLocks noChangeArrowheads="1"/>
          </p:cNvSpPr>
          <p:nvPr/>
        </p:nvSpPr>
        <p:spPr bwMode="auto">
          <a:xfrm flipH="1">
            <a:off x="6781800" y="1981200"/>
            <a:ext cx="609600" cy="152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39942" name="Line 6"/>
          <p:cNvSpPr>
            <a:spLocks noChangeShapeType="1"/>
          </p:cNvSpPr>
          <p:nvPr/>
        </p:nvSpPr>
        <p:spPr bwMode="auto">
          <a:xfrm>
            <a:off x="1219200" y="1447800"/>
            <a:ext cx="6705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checkerboard(across)">
                                      <p:cBhvr>
                                        <p:cTn id="7" dur="500"/>
                                        <p:tgtEl>
                                          <p:spTgt spid="3993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9942"/>
                                        </p:tgtEl>
                                        <p:attrNameLst>
                                          <p:attrName>style.visibility</p:attrName>
                                        </p:attrNameLst>
                                      </p:cBhvr>
                                      <p:to>
                                        <p:strVal val="visible"/>
                                      </p:to>
                                    </p:set>
                                    <p:animEffect transition="in" filter="checkerboard(across)">
                                      <p:cBhvr>
                                        <p:cTn id="11" dur="500"/>
                                        <p:tgtEl>
                                          <p:spTgt spid="39942"/>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39941"/>
                                        </p:tgtEl>
                                        <p:attrNameLst>
                                          <p:attrName>style.visibility</p:attrName>
                                        </p:attrNameLst>
                                      </p:cBhvr>
                                      <p:to>
                                        <p:strVal val="visible"/>
                                      </p:to>
                                    </p:set>
                                    <p:anim calcmode="lin" valueType="num">
                                      <p:cBhvr>
                                        <p:cTn id="15" dur="500" fill="hold"/>
                                        <p:tgtEl>
                                          <p:spTgt spid="39941"/>
                                        </p:tgtEl>
                                        <p:attrNameLst>
                                          <p:attrName>ppt_w</p:attrName>
                                        </p:attrNameLst>
                                      </p:cBhvr>
                                      <p:tavLst>
                                        <p:tav tm="0">
                                          <p:val>
                                            <p:fltVal val="0"/>
                                          </p:val>
                                        </p:tav>
                                        <p:tav tm="100000">
                                          <p:val>
                                            <p:strVal val="#ppt_w"/>
                                          </p:val>
                                        </p:tav>
                                      </p:tavLst>
                                    </p:anim>
                                    <p:anim calcmode="lin" valueType="num">
                                      <p:cBhvr>
                                        <p:cTn id="16" dur="500" fill="hold"/>
                                        <p:tgtEl>
                                          <p:spTgt spid="39941"/>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39939">
                                            <p:txEl>
                                              <p:pRg st="2" end="2"/>
                                            </p:txEl>
                                          </p:spTgt>
                                        </p:tgtEl>
                                        <p:attrNameLst>
                                          <p:attrName>style.visibility</p:attrName>
                                        </p:attrNameLst>
                                      </p:cBhvr>
                                      <p:to>
                                        <p:strVal val="visible"/>
                                      </p:to>
                                    </p:set>
                                    <p:animEffect transition="in" filter="fade">
                                      <p:cBhvr>
                                        <p:cTn id="20" dur="1000"/>
                                        <p:tgtEl>
                                          <p:spTgt spid="39939">
                                            <p:txEl>
                                              <p:pRg st="2" end="2"/>
                                            </p:txEl>
                                          </p:spTgt>
                                        </p:tgtEl>
                                      </p:cBhvr>
                                    </p:animEffect>
                                    <p:anim calcmode="lin" valueType="num">
                                      <p:cBhvr>
                                        <p:cTn id="21"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7" presetClass="entr" presetSubtype="0" fill="hold" grpId="0" nodeType="afterEffect">
                                  <p:stCondLst>
                                    <p:cond delay="0"/>
                                  </p:stCondLst>
                                  <p:childTnLst>
                                    <p:set>
                                      <p:cBhvr>
                                        <p:cTn id="25" dur="1" fill="hold">
                                          <p:stCondLst>
                                            <p:cond delay="0"/>
                                          </p:stCondLst>
                                        </p:cTn>
                                        <p:tgtEl>
                                          <p:spTgt spid="39939">
                                            <p:txEl>
                                              <p:pRg st="3" end="3"/>
                                            </p:txEl>
                                          </p:spTgt>
                                        </p:tgtEl>
                                        <p:attrNameLst>
                                          <p:attrName>style.visibility</p:attrName>
                                        </p:attrNameLst>
                                      </p:cBhvr>
                                      <p:to>
                                        <p:strVal val="visible"/>
                                      </p:to>
                                    </p:set>
                                    <p:animEffect transition="in" filter="fade">
                                      <p:cBhvr>
                                        <p:cTn id="26" dur="1000"/>
                                        <p:tgtEl>
                                          <p:spTgt spid="39939">
                                            <p:txEl>
                                              <p:pRg st="3" end="3"/>
                                            </p:txEl>
                                          </p:spTgt>
                                        </p:tgtEl>
                                      </p:cBhvr>
                                    </p:animEffect>
                                    <p:anim calcmode="lin" valueType="num">
                                      <p:cBhvr>
                                        <p:cTn id="27"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P spid="39941" grpId="0" animBg="1"/>
      <p:bldP spid="3994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1020762"/>
          </a:xfrm>
        </p:spPr>
        <p:txBody>
          <a:bodyPr/>
          <a:lstStyle/>
          <a:p>
            <a:r>
              <a:rPr lang="fa-IR" sz="2000">
                <a:solidFill>
                  <a:schemeClr val="bg1"/>
                </a:solidFill>
                <a:cs typeface="B Titr" pitchFamily="2" charset="-78"/>
              </a:rPr>
              <a:t>خودداری مدیران از ارائه تاییدیه</a:t>
            </a:r>
            <a:endParaRPr lang="en-US" sz="2000">
              <a:solidFill>
                <a:schemeClr val="bg1"/>
              </a:solidFill>
              <a:cs typeface="B Titr" pitchFamily="2" charset="-78"/>
            </a:endParaRPr>
          </a:p>
        </p:txBody>
      </p:sp>
      <p:sp>
        <p:nvSpPr>
          <p:cNvPr id="40963" name="Rectangle 3"/>
          <p:cNvSpPr>
            <a:spLocks noGrp="1" noChangeArrowheads="1"/>
          </p:cNvSpPr>
          <p:nvPr>
            <p:ph type="body" idx="1"/>
          </p:nvPr>
        </p:nvSpPr>
        <p:spPr>
          <a:xfrm>
            <a:off x="1295400" y="1752600"/>
            <a:ext cx="6248400" cy="4495800"/>
          </a:xfrm>
        </p:spPr>
        <p:txBody>
          <a:bodyPr/>
          <a:lstStyle/>
          <a:p>
            <a:r>
              <a:rPr lang="fa-IR" sz="2000">
                <a:solidFill>
                  <a:schemeClr val="bg1"/>
                </a:solidFill>
                <a:cs typeface="B Nazanin" pitchFamily="2" charset="-78"/>
              </a:rPr>
              <a:t>اگر مدیریت از ارائه تاییدیه مدیران روی سربرگ صاحبکار یا روی سربرگ حسابرس خودداری کند، یابا وجود درخواست حسابرس از امضای صورتهای مالی اجتناب ورزد یا از تایید موضوع مهمی که به نظر حسابرس با اهمیت است سرباز زند حسابرس با محدودیت در دامنه رسیدگی روبرو می شود.</a:t>
            </a:r>
          </a:p>
          <a:p>
            <a:r>
              <a:rPr lang="fa-IR" sz="2000">
                <a:solidFill>
                  <a:schemeClr val="bg1"/>
                </a:solidFill>
                <a:cs typeface="B Nazanin" pitchFamily="2" charset="-78"/>
              </a:rPr>
              <a:t>در این موارد، حسابرس باید حسب مورد نسبت به صورتهای مالی اظهار نظر مشروط یا عدم اظهارنظر ارائه کند.</a:t>
            </a:r>
          </a:p>
          <a:p>
            <a:r>
              <a:rPr lang="fa-IR" sz="2000">
                <a:solidFill>
                  <a:schemeClr val="bg1"/>
                </a:solidFill>
                <a:cs typeface="B Nazanin" pitchFamily="2" charset="-78"/>
              </a:rPr>
              <a:t>افزون براین، طبق بخش58 استانداردهای حسابرسی،حسابرس ملزم است موارد زیر را مورد ارزیابی قرار دهد:</a:t>
            </a:r>
          </a:p>
          <a:p>
            <a:pPr>
              <a:buFontTx/>
              <a:buNone/>
            </a:pPr>
            <a:r>
              <a:rPr lang="fa-IR" sz="2000">
                <a:solidFill>
                  <a:schemeClr val="bg1"/>
                </a:solidFill>
                <a:cs typeface="B Nazanin" pitchFamily="2" charset="-78"/>
              </a:rPr>
              <a:t>	  الف)	 اعتمادی را که در جریان حسابرسی نسبت به سایر اظهارات مدیران 	داشته است.</a:t>
            </a:r>
          </a:p>
          <a:p>
            <a:pPr>
              <a:buFontTx/>
              <a:buNone/>
            </a:pPr>
            <a:r>
              <a:rPr lang="fa-IR" sz="2000">
                <a:solidFill>
                  <a:schemeClr val="bg1"/>
                </a:solidFill>
                <a:cs typeface="B Nazanin" pitchFamily="2" charset="-78"/>
              </a:rPr>
              <a:t>	  ب )	 پیامدها و آثار دیگر آن بر گزارش حسابرسی.</a:t>
            </a:r>
            <a:endParaRPr lang="en-US" sz="2000">
              <a:solidFill>
                <a:schemeClr val="bg1"/>
              </a:solidFill>
              <a:cs typeface="B Nazanin" pitchFamily="2" charset="-78"/>
            </a:endParaRPr>
          </a:p>
        </p:txBody>
      </p:sp>
      <p:sp>
        <p:nvSpPr>
          <p:cNvPr id="40964" name="AutoShape 4"/>
          <p:cNvSpPr>
            <a:spLocks noChangeArrowheads="1"/>
          </p:cNvSpPr>
          <p:nvPr/>
        </p:nvSpPr>
        <p:spPr bwMode="auto">
          <a:xfrm flipH="1">
            <a:off x="1676400" y="5410200"/>
            <a:ext cx="6096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0965" name="Line 5"/>
          <p:cNvSpPr>
            <a:spLocks noChangeShapeType="1"/>
          </p:cNvSpPr>
          <p:nvPr/>
        </p:nvSpPr>
        <p:spPr bwMode="auto">
          <a:xfrm>
            <a:off x="1143000" y="1295400"/>
            <a:ext cx="6705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fltVal val="0"/>
                                          </p:val>
                                        </p:tav>
                                        <p:tav tm="100000">
                                          <p:val>
                                            <p:strVal val="#ppt_w"/>
                                          </p:val>
                                        </p:tav>
                                      </p:tavLst>
                                    </p:anim>
                                    <p:anim calcmode="lin" valueType="num">
                                      <p:cBhvr>
                                        <p:cTn id="8" dur="500" fill="hold"/>
                                        <p:tgtEl>
                                          <p:spTgt spid="4096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checkerboard(across)">
                                      <p:cBhvr>
                                        <p:cTn id="12" dur="500"/>
                                        <p:tgtEl>
                                          <p:spTgt spid="40965"/>
                                        </p:tgtEl>
                                      </p:cBhvr>
                                    </p:animEffect>
                                  </p:childTnLst>
                                </p:cTn>
                              </p:par>
                            </p:childTnLst>
                          </p:cTn>
                        </p:par>
                        <p:par>
                          <p:cTn id="13" fill="hold">
                            <p:stCondLst>
                              <p:cond delay="1000"/>
                            </p:stCondLst>
                            <p:childTnLst>
                              <p:par>
                                <p:cTn id="14" presetID="50" presetClass="entr" presetSubtype="0" decel="100000" fill="hold" grpId="0" nodeType="afterEffect">
                                  <p:stCondLst>
                                    <p:cond delay="0"/>
                                  </p:stCondLst>
                                  <p:childTnLst>
                                    <p:set>
                                      <p:cBhvr>
                                        <p:cTn id="15" dur="1" fill="hold">
                                          <p:stCondLst>
                                            <p:cond delay="0"/>
                                          </p:stCondLst>
                                        </p:cTn>
                                        <p:tgtEl>
                                          <p:spTgt spid="40963">
                                            <p:txEl>
                                              <p:pRg st="0" end="0"/>
                                            </p:txEl>
                                          </p:spTgt>
                                        </p:tgtEl>
                                        <p:attrNameLst>
                                          <p:attrName>style.visibility</p:attrName>
                                        </p:attrNameLst>
                                      </p:cBhvr>
                                      <p:to>
                                        <p:strVal val="visible"/>
                                      </p:to>
                                    </p:set>
                                    <p:anim calcmode="lin" valueType="num">
                                      <p:cBhvr>
                                        <p:cTn id="16" dur="1000" fill="hold"/>
                                        <p:tgtEl>
                                          <p:spTgt spid="40963">
                                            <p:txEl>
                                              <p:pRg st="0" end="0"/>
                                            </p:txEl>
                                          </p:spTgt>
                                        </p:tgtEl>
                                        <p:attrNameLst>
                                          <p:attrName>ppt_w</p:attrName>
                                        </p:attrNameLst>
                                      </p:cBhvr>
                                      <p:tavLst>
                                        <p:tav tm="0">
                                          <p:val>
                                            <p:strVal val="#ppt_w+.3"/>
                                          </p:val>
                                        </p:tav>
                                        <p:tav tm="100000">
                                          <p:val>
                                            <p:strVal val="#ppt_w"/>
                                          </p:val>
                                        </p:tav>
                                      </p:tavLst>
                                    </p:anim>
                                    <p:anim calcmode="lin" valueType="num">
                                      <p:cBhvr>
                                        <p:cTn id="17" dur="1000" fill="hold"/>
                                        <p:tgtEl>
                                          <p:spTgt spid="4096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40963">
                                            <p:txEl>
                                              <p:pRg st="0" end="0"/>
                                            </p:txEl>
                                          </p:spTgt>
                                        </p:tgtEl>
                                      </p:cBhvr>
                                    </p:animEffect>
                                  </p:childTnLst>
                                </p:cTn>
                              </p:par>
                            </p:childTnLst>
                          </p:cTn>
                        </p:par>
                        <p:par>
                          <p:cTn id="19" fill="hold">
                            <p:stCondLst>
                              <p:cond delay="2000"/>
                            </p:stCondLst>
                            <p:childTnLst>
                              <p:par>
                                <p:cTn id="20" presetID="50" presetClass="entr" presetSubtype="0" decel="100000" fill="hold" grpId="0" nodeType="afterEffect">
                                  <p:stCondLst>
                                    <p:cond delay="0"/>
                                  </p:stCondLst>
                                  <p:childTnLst>
                                    <p:set>
                                      <p:cBhvr>
                                        <p:cTn id="21" dur="1" fill="hold">
                                          <p:stCondLst>
                                            <p:cond delay="0"/>
                                          </p:stCondLst>
                                        </p:cTn>
                                        <p:tgtEl>
                                          <p:spTgt spid="40963">
                                            <p:txEl>
                                              <p:pRg st="1" end="1"/>
                                            </p:txEl>
                                          </p:spTgt>
                                        </p:tgtEl>
                                        <p:attrNameLst>
                                          <p:attrName>style.visibility</p:attrName>
                                        </p:attrNameLst>
                                      </p:cBhvr>
                                      <p:to>
                                        <p:strVal val="visible"/>
                                      </p:to>
                                    </p:set>
                                    <p:anim calcmode="lin" valueType="num">
                                      <p:cBhvr>
                                        <p:cTn id="22" dur="1000" fill="hold"/>
                                        <p:tgtEl>
                                          <p:spTgt spid="40963">
                                            <p:txEl>
                                              <p:pRg st="1" end="1"/>
                                            </p:txEl>
                                          </p:spTgt>
                                        </p:tgtEl>
                                        <p:attrNameLst>
                                          <p:attrName>ppt_w</p:attrName>
                                        </p:attrNameLst>
                                      </p:cBhvr>
                                      <p:tavLst>
                                        <p:tav tm="0">
                                          <p:val>
                                            <p:strVal val="#ppt_w+.3"/>
                                          </p:val>
                                        </p:tav>
                                        <p:tav tm="100000">
                                          <p:val>
                                            <p:strVal val="#ppt_w"/>
                                          </p:val>
                                        </p:tav>
                                      </p:tavLst>
                                    </p:anim>
                                    <p:anim calcmode="lin" valueType="num">
                                      <p:cBhvr>
                                        <p:cTn id="23" dur="1000" fill="hold"/>
                                        <p:tgtEl>
                                          <p:spTgt spid="4096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40963">
                                            <p:txEl>
                                              <p:pRg st="1" end="1"/>
                                            </p:txEl>
                                          </p:spTgt>
                                        </p:tgtEl>
                                      </p:cBhvr>
                                    </p:animEffect>
                                  </p:childTnLst>
                                </p:cTn>
                              </p:par>
                            </p:childTnLst>
                          </p:cTn>
                        </p:par>
                        <p:par>
                          <p:cTn id="25" fill="hold">
                            <p:stCondLst>
                              <p:cond delay="3000"/>
                            </p:stCondLst>
                            <p:childTnLst>
                              <p:par>
                                <p:cTn id="26" presetID="50" presetClass="entr" presetSubtype="0" decel="100000" fill="hold" grpId="0" nodeType="afterEffect">
                                  <p:stCondLst>
                                    <p:cond delay="0"/>
                                  </p:stCondLst>
                                  <p:childTnLst>
                                    <p:set>
                                      <p:cBhvr>
                                        <p:cTn id="27" dur="1" fill="hold">
                                          <p:stCondLst>
                                            <p:cond delay="0"/>
                                          </p:stCondLst>
                                        </p:cTn>
                                        <p:tgtEl>
                                          <p:spTgt spid="40963">
                                            <p:txEl>
                                              <p:pRg st="2" end="2"/>
                                            </p:txEl>
                                          </p:spTgt>
                                        </p:tgtEl>
                                        <p:attrNameLst>
                                          <p:attrName>style.visibility</p:attrName>
                                        </p:attrNameLst>
                                      </p:cBhvr>
                                      <p:to>
                                        <p:strVal val="visible"/>
                                      </p:to>
                                    </p:set>
                                    <p:anim calcmode="lin" valueType="num">
                                      <p:cBhvr>
                                        <p:cTn id="28" dur="1000" fill="hold"/>
                                        <p:tgtEl>
                                          <p:spTgt spid="4096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4096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40963">
                                            <p:txEl>
                                              <p:pRg st="2" end="2"/>
                                            </p:txEl>
                                          </p:spTgt>
                                        </p:tgtEl>
                                      </p:cBhvr>
                                    </p:animEffect>
                                  </p:childTnLst>
                                </p:cTn>
                              </p:par>
                            </p:childTnLst>
                          </p:cTn>
                        </p:par>
                        <p:par>
                          <p:cTn id="31" fill="hold">
                            <p:stCondLst>
                              <p:cond delay="4000"/>
                            </p:stCondLst>
                            <p:childTnLst>
                              <p:par>
                                <p:cTn id="32" presetID="50" presetClass="entr" presetSubtype="0" decel="100000" fill="hold" grpId="0" nodeType="afterEffect">
                                  <p:stCondLst>
                                    <p:cond delay="0"/>
                                  </p:stCondLst>
                                  <p:childTnLst>
                                    <p:set>
                                      <p:cBhvr>
                                        <p:cTn id="33" dur="1" fill="hold">
                                          <p:stCondLst>
                                            <p:cond delay="0"/>
                                          </p:stCondLst>
                                        </p:cTn>
                                        <p:tgtEl>
                                          <p:spTgt spid="40963">
                                            <p:txEl>
                                              <p:pRg st="3" end="3"/>
                                            </p:txEl>
                                          </p:spTgt>
                                        </p:tgtEl>
                                        <p:attrNameLst>
                                          <p:attrName>style.visibility</p:attrName>
                                        </p:attrNameLst>
                                      </p:cBhvr>
                                      <p:to>
                                        <p:strVal val="visible"/>
                                      </p:to>
                                    </p:set>
                                    <p:anim calcmode="lin" valueType="num">
                                      <p:cBhvr>
                                        <p:cTn id="34" dur="1000" fill="hold"/>
                                        <p:tgtEl>
                                          <p:spTgt spid="40963">
                                            <p:txEl>
                                              <p:pRg st="3" end="3"/>
                                            </p:txEl>
                                          </p:spTgt>
                                        </p:tgtEl>
                                        <p:attrNameLst>
                                          <p:attrName>ppt_w</p:attrName>
                                        </p:attrNameLst>
                                      </p:cBhvr>
                                      <p:tavLst>
                                        <p:tav tm="0">
                                          <p:val>
                                            <p:strVal val="#ppt_w+.3"/>
                                          </p:val>
                                        </p:tav>
                                        <p:tav tm="100000">
                                          <p:val>
                                            <p:strVal val="#ppt_w"/>
                                          </p:val>
                                        </p:tav>
                                      </p:tavLst>
                                    </p:anim>
                                    <p:anim calcmode="lin" valueType="num">
                                      <p:cBhvr>
                                        <p:cTn id="35" dur="1000" fill="hold"/>
                                        <p:tgtEl>
                                          <p:spTgt spid="4096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40963">
                                            <p:txEl>
                                              <p:pRg st="3" end="3"/>
                                            </p:txEl>
                                          </p:spTgt>
                                        </p:tgtEl>
                                      </p:cBhvr>
                                    </p:animEffect>
                                  </p:childTnLst>
                                </p:cTn>
                              </p:par>
                            </p:childTnLst>
                          </p:cTn>
                        </p:par>
                        <p:par>
                          <p:cTn id="37" fill="hold">
                            <p:stCondLst>
                              <p:cond delay="5000"/>
                            </p:stCondLst>
                            <p:childTnLst>
                              <p:par>
                                <p:cTn id="38" presetID="50" presetClass="entr" presetSubtype="0" decel="100000" fill="hold" grpId="0" nodeType="afterEffect">
                                  <p:stCondLst>
                                    <p:cond delay="0"/>
                                  </p:stCondLst>
                                  <p:childTnLst>
                                    <p:set>
                                      <p:cBhvr>
                                        <p:cTn id="39" dur="1" fill="hold">
                                          <p:stCondLst>
                                            <p:cond delay="0"/>
                                          </p:stCondLst>
                                        </p:cTn>
                                        <p:tgtEl>
                                          <p:spTgt spid="40963">
                                            <p:txEl>
                                              <p:pRg st="4" end="4"/>
                                            </p:txEl>
                                          </p:spTgt>
                                        </p:tgtEl>
                                        <p:attrNameLst>
                                          <p:attrName>style.visibility</p:attrName>
                                        </p:attrNameLst>
                                      </p:cBhvr>
                                      <p:to>
                                        <p:strVal val="visible"/>
                                      </p:to>
                                    </p:set>
                                    <p:anim calcmode="lin" valueType="num">
                                      <p:cBhvr>
                                        <p:cTn id="40" dur="1000" fill="hold"/>
                                        <p:tgtEl>
                                          <p:spTgt spid="40963">
                                            <p:txEl>
                                              <p:pRg st="4" end="4"/>
                                            </p:txEl>
                                          </p:spTgt>
                                        </p:tgtEl>
                                        <p:attrNameLst>
                                          <p:attrName>ppt_w</p:attrName>
                                        </p:attrNameLst>
                                      </p:cBhvr>
                                      <p:tavLst>
                                        <p:tav tm="0">
                                          <p:val>
                                            <p:strVal val="#ppt_w+.3"/>
                                          </p:val>
                                        </p:tav>
                                        <p:tav tm="100000">
                                          <p:val>
                                            <p:strVal val="#ppt_w"/>
                                          </p:val>
                                        </p:tav>
                                      </p:tavLst>
                                    </p:anim>
                                    <p:anim calcmode="lin" valueType="num">
                                      <p:cBhvr>
                                        <p:cTn id="41" dur="1000" fill="hold"/>
                                        <p:tgtEl>
                                          <p:spTgt spid="40963">
                                            <p:txEl>
                                              <p:pRg st="4" end="4"/>
                                            </p:txEl>
                                          </p:spTgt>
                                        </p:tgtEl>
                                        <p:attrNameLst>
                                          <p:attrName>ppt_h</p:attrName>
                                        </p:attrNameLst>
                                      </p:cBhvr>
                                      <p:tavLst>
                                        <p:tav tm="0">
                                          <p:val>
                                            <p:strVal val="#ppt_h"/>
                                          </p:val>
                                        </p:tav>
                                        <p:tav tm="100000">
                                          <p:val>
                                            <p:strVal val="#ppt_h"/>
                                          </p:val>
                                        </p:tav>
                                      </p:tavLst>
                                    </p:anim>
                                    <p:animEffect transition="in" filter="fade">
                                      <p:cBhvr>
                                        <p:cTn id="42" dur="1000"/>
                                        <p:tgtEl>
                                          <p:spTgt spid="40963">
                                            <p:txEl>
                                              <p:pRg st="4" end="4"/>
                                            </p:txEl>
                                          </p:spTgt>
                                        </p:tgtEl>
                                      </p:cBhvr>
                                    </p:animEffect>
                                  </p:childTnLst>
                                </p:cTn>
                              </p:par>
                            </p:childTnLst>
                          </p:cTn>
                        </p:par>
                        <p:par>
                          <p:cTn id="43" fill="hold">
                            <p:stCondLst>
                              <p:cond delay="6000"/>
                            </p:stCondLst>
                            <p:childTnLst>
                              <p:par>
                                <p:cTn id="44" presetID="17" presetClass="entr" presetSubtype="10" fill="hold" grpId="0" nodeType="afterEffect">
                                  <p:stCondLst>
                                    <p:cond delay="0"/>
                                  </p:stCondLst>
                                  <p:childTnLst>
                                    <p:set>
                                      <p:cBhvr>
                                        <p:cTn id="45" dur="1" fill="hold">
                                          <p:stCondLst>
                                            <p:cond delay="0"/>
                                          </p:stCondLst>
                                        </p:cTn>
                                        <p:tgtEl>
                                          <p:spTgt spid="40964"/>
                                        </p:tgtEl>
                                        <p:attrNameLst>
                                          <p:attrName>style.visibility</p:attrName>
                                        </p:attrNameLst>
                                      </p:cBhvr>
                                      <p:to>
                                        <p:strVal val="visible"/>
                                      </p:to>
                                    </p:set>
                                    <p:anim calcmode="lin" valueType="num">
                                      <p:cBhvr>
                                        <p:cTn id="46" dur="500" fill="hold"/>
                                        <p:tgtEl>
                                          <p:spTgt spid="40964"/>
                                        </p:tgtEl>
                                        <p:attrNameLst>
                                          <p:attrName>ppt_w</p:attrName>
                                        </p:attrNameLst>
                                      </p:cBhvr>
                                      <p:tavLst>
                                        <p:tav tm="0">
                                          <p:val>
                                            <p:fltVal val="0"/>
                                          </p:val>
                                        </p:tav>
                                        <p:tav tm="100000">
                                          <p:val>
                                            <p:strVal val="#ppt_w"/>
                                          </p:val>
                                        </p:tav>
                                      </p:tavLst>
                                    </p:anim>
                                    <p:anim calcmode="lin" valueType="num">
                                      <p:cBhvr>
                                        <p:cTn id="47" dur="500" fill="hold"/>
                                        <p:tgtEl>
                                          <p:spTgt spid="409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P spid="40964" grpId="0" animBg="1"/>
      <p:bldP spid="409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143000"/>
            <a:ext cx="8229600" cy="1143000"/>
          </a:xfrm>
        </p:spPr>
        <p:txBody>
          <a:bodyPr/>
          <a:lstStyle/>
          <a:p>
            <a:r>
              <a:rPr lang="fa-IR" sz="2000">
                <a:solidFill>
                  <a:schemeClr val="bg1"/>
                </a:solidFill>
                <a:cs typeface="B Titr" pitchFamily="2" charset="-78"/>
              </a:rPr>
              <a:t>خودداری مدیران از ارائه تاییدیه</a:t>
            </a:r>
            <a:endParaRPr lang="en-US" sz="2000">
              <a:solidFill>
                <a:schemeClr val="bg1"/>
              </a:solidFill>
              <a:cs typeface="B Titr" pitchFamily="2" charset="-78"/>
            </a:endParaRPr>
          </a:p>
        </p:txBody>
      </p:sp>
      <p:sp>
        <p:nvSpPr>
          <p:cNvPr id="41987" name="Rectangle 3"/>
          <p:cNvSpPr>
            <a:spLocks noGrp="1" noChangeArrowheads="1"/>
          </p:cNvSpPr>
          <p:nvPr>
            <p:ph type="body" idx="1"/>
          </p:nvPr>
        </p:nvSpPr>
        <p:spPr>
          <a:xfrm>
            <a:off x="1524000" y="2286000"/>
            <a:ext cx="6019800" cy="3200400"/>
          </a:xfrm>
        </p:spPr>
        <p:txBody>
          <a:bodyPr/>
          <a:lstStyle/>
          <a:p>
            <a:pPr>
              <a:buFontTx/>
              <a:buNone/>
            </a:pPr>
            <a:endParaRPr lang="fa-IR" sz="2000">
              <a:solidFill>
                <a:schemeClr val="bg1"/>
              </a:solidFill>
              <a:cs typeface="B Nazanin" pitchFamily="2" charset="-78"/>
            </a:endParaRPr>
          </a:p>
          <a:p>
            <a:pPr>
              <a:buFontTx/>
              <a:buNone/>
            </a:pPr>
            <a:endParaRPr lang="fa-IR" sz="2000">
              <a:solidFill>
                <a:schemeClr val="bg1"/>
              </a:solidFill>
              <a:cs typeface="B Nazanin" pitchFamily="2" charset="-78"/>
            </a:endParaRPr>
          </a:p>
          <a:p>
            <a:pPr>
              <a:buFontTx/>
              <a:buNone/>
            </a:pPr>
            <a:r>
              <a:rPr lang="en-US" sz="2000">
                <a:solidFill>
                  <a:schemeClr val="bg1"/>
                </a:solidFill>
              </a:rPr>
              <a:t>•</a:t>
            </a:r>
            <a:r>
              <a:rPr lang="fa-IR" sz="2000">
                <a:solidFill>
                  <a:schemeClr val="bg1"/>
                </a:solidFill>
              </a:rPr>
              <a:t> </a:t>
            </a:r>
            <a:r>
              <a:rPr lang="fa-IR" sz="2000">
                <a:solidFill>
                  <a:schemeClr val="bg1"/>
                </a:solidFill>
                <a:cs typeface="B Nazanin" pitchFamily="2" charset="-78"/>
              </a:rPr>
              <a:t> اگر مدیریت از امضای تاییدیه مدیران (روی سربرگ صاحبکاریا حسابرس) خودداری کند یا صورتهای مالی را امضا نکند، حسابرس باید اظهار نظر مشروط یا عدم اظهارنظر ارائه کند.</a:t>
            </a:r>
          </a:p>
          <a:p>
            <a:pPr>
              <a:buFontTx/>
              <a:buNone/>
            </a:pPr>
            <a:r>
              <a:rPr lang="en-US" sz="2000">
                <a:solidFill>
                  <a:schemeClr val="bg1"/>
                </a:solidFill>
                <a:cs typeface="B Nazanin" pitchFamily="2" charset="-78"/>
              </a:rPr>
              <a:t>•</a:t>
            </a:r>
            <a:r>
              <a:rPr lang="fa-IR" sz="2000">
                <a:solidFill>
                  <a:schemeClr val="bg1"/>
                </a:solidFill>
                <a:cs typeface="B Nazanin" pitchFamily="2" charset="-78"/>
              </a:rPr>
              <a:t>   اگرچه اصطلاح مورد استفاده در سرفصل این قسمت، </a:t>
            </a:r>
            <a:r>
              <a:rPr lang="en-US" sz="2000">
                <a:solidFill>
                  <a:schemeClr val="bg1"/>
                </a:solidFill>
              </a:rPr>
              <a:t>”</a:t>
            </a:r>
            <a:r>
              <a:rPr lang="fa-IR" sz="2000">
                <a:solidFill>
                  <a:schemeClr val="bg1"/>
                </a:solidFill>
                <a:cs typeface="B Nazanin" pitchFamily="2" charset="-78"/>
              </a:rPr>
              <a:t>خودداری مدیران از ارائه تاییدیه </a:t>
            </a:r>
            <a:r>
              <a:rPr lang="en-US" sz="2000">
                <a:solidFill>
                  <a:schemeClr val="bg1"/>
                </a:solidFill>
                <a:cs typeface="B Nazanin" pitchFamily="2" charset="-78"/>
              </a:rPr>
              <a:t>“</a:t>
            </a:r>
            <a:r>
              <a:rPr lang="fa-IR" sz="2000">
                <a:solidFill>
                  <a:schemeClr val="bg1"/>
                </a:solidFill>
                <a:cs typeface="B Nazanin" pitchFamily="2" charset="-78"/>
              </a:rPr>
              <a:t>عنوان شده است اما هرگاه حسابرس نتواند تاییدیه لازم در شرایط موجود را کسب کند عملاً با محدودیت در دامنه رسیدگی مواجه خواهد شد.</a:t>
            </a:r>
            <a:endParaRPr lang="en-US" sz="2000">
              <a:solidFill>
                <a:schemeClr val="bg1"/>
              </a:solidFill>
              <a:cs typeface="B Nazanin" pitchFamily="2" charset="-78"/>
            </a:endParaRPr>
          </a:p>
          <a:p>
            <a:endParaRPr lang="en-US" sz="2000">
              <a:solidFill>
                <a:schemeClr val="bg1"/>
              </a:solidFill>
              <a:cs typeface="B Nazanin" pitchFamily="2" charset="-78"/>
            </a:endParaRPr>
          </a:p>
        </p:txBody>
      </p:sp>
      <p:sp>
        <p:nvSpPr>
          <p:cNvPr id="41988" name="AutoShape 4"/>
          <p:cNvSpPr>
            <a:spLocks noChangeArrowheads="1"/>
          </p:cNvSpPr>
          <p:nvPr/>
        </p:nvSpPr>
        <p:spPr bwMode="auto">
          <a:xfrm flipH="1">
            <a:off x="6705600" y="2514600"/>
            <a:ext cx="6858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1989" name="Line 5"/>
          <p:cNvSpPr>
            <a:spLocks noChangeShapeType="1"/>
          </p:cNvSpPr>
          <p:nvPr/>
        </p:nvSpPr>
        <p:spPr bwMode="auto">
          <a:xfrm>
            <a:off x="1295400" y="2209800"/>
            <a:ext cx="64008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1000"/>
                                        <p:tgtEl>
                                          <p:spTgt spid="41986"/>
                                        </p:tgtEl>
                                      </p:cBhvr>
                                    </p:animEffect>
                                    <p:anim calcmode="lin" valueType="num">
                                      <p:cBhvr>
                                        <p:cTn id="8" dur="1000" fill="hold"/>
                                        <p:tgtEl>
                                          <p:spTgt spid="41986"/>
                                        </p:tgtEl>
                                        <p:attrNameLst>
                                          <p:attrName>ppt_x</p:attrName>
                                        </p:attrNameLst>
                                      </p:cBhvr>
                                      <p:tavLst>
                                        <p:tav tm="0">
                                          <p:val>
                                            <p:strVal val="#ppt_x"/>
                                          </p:val>
                                        </p:tav>
                                        <p:tav tm="100000">
                                          <p:val>
                                            <p:strVal val="#ppt_x"/>
                                          </p:val>
                                        </p:tav>
                                      </p:tavLst>
                                    </p:anim>
                                    <p:anim calcmode="lin" valueType="num">
                                      <p:cBhvr>
                                        <p:cTn id="9" dur="1000" fill="hold"/>
                                        <p:tgtEl>
                                          <p:spTgt spid="4198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41989"/>
                                        </p:tgtEl>
                                        <p:attrNameLst>
                                          <p:attrName>style.visibility</p:attrName>
                                        </p:attrNameLst>
                                      </p:cBhvr>
                                      <p:to>
                                        <p:strVal val="visible"/>
                                      </p:to>
                                    </p:set>
                                    <p:animEffect transition="in" filter="checkerboard(across)">
                                      <p:cBhvr>
                                        <p:cTn id="13" dur="500"/>
                                        <p:tgtEl>
                                          <p:spTgt spid="41989"/>
                                        </p:tgtEl>
                                      </p:cBhvr>
                                    </p:animEffect>
                                  </p:childTnLst>
                                </p:cTn>
                              </p:par>
                            </p:childTnLst>
                          </p:cTn>
                        </p:par>
                        <p:par>
                          <p:cTn id="14" fill="hold">
                            <p:stCondLst>
                              <p:cond delay="1500"/>
                            </p:stCondLst>
                            <p:childTnLst>
                              <p:par>
                                <p:cTn id="15" presetID="17" presetClass="entr" presetSubtype="10" fill="hold" grpId="0" nodeType="afterEffect">
                                  <p:stCondLst>
                                    <p:cond delay="0"/>
                                  </p:stCondLst>
                                  <p:childTnLst>
                                    <p:set>
                                      <p:cBhvr>
                                        <p:cTn id="16" dur="1" fill="hold">
                                          <p:stCondLst>
                                            <p:cond delay="0"/>
                                          </p:stCondLst>
                                        </p:cTn>
                                        <p:tgtEl>
                                          <p:spTgt spid="41988"/>
                                        </p:tgtEl>
                                        <p:attrNameLst>
                                          <p:attrName>style.visibility</p:attrName>
                                        </p:attrNameLst>
                                      </p:cBhvr>
                                      <p:to>
                                        <p:strVal val="visible"/>
                                      </p:to>
                                    </p:set>
                                    <p:anim calcmode="lin" valueType="num">
                                      <p:cBhvr>
                                        <p:cTn id="17" dur="500" fill="hold"/>
                                        <p:tgtEl>
                                          <p:spTgt spid="41988"/>
                                        </p:tgtEl>
                                        <p:attrNameLst>
                                          <p:attrName>ppt_w</p:attrName>
                                        </p:attrNameLst>
                                      </p:cBhvr>
                                      <p:tavLst>
                                        <p:tav tm="0">
                                          <p:val>
                                            <p:fltVal val="0"/>
                                          </p:val>
                                        </p:tav>
                                        <p:tav tm="100000">
                                          <p:val>
                                            <p:strVal val="#ppt_w"/>
                                          </p:val>
                                        </p:tav>
                                      </p:tavLst>
                                    </p:anim>
                                    <p:anim calcmode="lin" valueType="num">
                                      <p:cBhvr>
                                        <p:cTn id="18" dur="500" fill="hold"/>
                                        <p:tgtEl>
                                          <p:spTgt spid="41988"/>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3" presetClass="entr" presetSubtype="10" fill="hold" grpId="0" nodeType="after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22" dur="500"/>
                                        <p:tgtEl>
                                          <p:spTgt spid="41987">
                                            <p:txEl>
                                              <p:pRg st="2" end="2"/>
                                            </p:txEl>
                                          </p:spTgt>
                                        </p:tgtEl>
                                      </p:cBhvr>
                                    </p:animEffect>
                                  </p:childTnLst>
                                </p:cTn>
                              </p:par>
                            </p:childTnLst>
                          </p:cTn>
                        </p:par>
                        <p:par>
                          <p:cTn id="23" fill="hold">
                            <p:stCondLst>
                              <p:cond delay="2500"/>
                            </p:stCondLst>
                            <p:childTnLst>
                              <p:par>
                                <p:cTn id="24" presetID="3" presetClass="entr" presetSubtype="10" fill="hold" grpId="0" nodeType="afterEffect">
                                  <p:stCondLst>
                                    <p:cond delay="0"/>
                                  </p:stCondLst>
                                  <p:childTnLst>
                                    <p:set>
                                      <p:cBhvr>
                                        <p:cTn id="25"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26"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P spid="41988" grpId="0" animBg="1"/>
      <p:bldP spid="4198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1371600"/>
            <a:ext cx="8229600" cy="1295400"/>
          </a:xfrm>
        </p:spPr>
        <p:txBody>
          <a:bodyPr/>
          <a:lstStyle/>
          <a:p>
            <a:r>
              <a:rPr lang="fa-IR" sz="1800">
                <a:solidFill>
                  <a:schemeClr val="bg1"/>
                </a:solidFill>
                <a:cs typeface="B Titr" pitchFamily="2" charset="-78"/>
              </a:rPr>
              <a:t>ضرورت الزام مدیران به ارائه تاییدیه در قراردادحسابرسی</a:t>
            </a:r>
            <a:endParaRPr lang="en-US" sz="1800">
              <a:solidFill>
                <a:schemeClr val="bg1"/>
              </a:solidFill>
              <a:cs typeface="B Titr" pitchFamily="2" charset="-78"/>
            </a:endParaRPr>
          </a:p>
        </p:txBody>
      </p:sp>
      <p:sp>
        <p:nvSpPr>
          <p:cNvPr id="43011" name="Rectangle 3"/>
          <p:cNvSpPr>
            <a:spLocks noGrp="1" noChangeArrowheads="1"/>
          </p:cNvSpPr>
          <p:nvPr>
            <p:ph type="body" idx="1"/>
          </p:nvPr>
        </p:nvSpPr>
        <p:spPr>
          <a:xfrm>
            <a:off x="1295400" y="2819400"/>
            <a:ext cx="6172200" cy="2362200"/>
          </a:xfrm>
        </p:spPr>
        <p:txBody>
          <a:bodyPr/>
          <a:lstStyle/>
          <a:p>
            <a:r>
              <a:rPr lang="fa-IR" sz="2000">
                <a:solidFill>
                  <a:schemeClr val="bg1"/>
                </a:solidFill>
                <a:cs typeface="B Nazanin" pitchFamily="2" charset="-78"/>
              </a:rPr>
              <a:t>به منظور تسهیل دریافت تاییدیه مدیران و راهنمایی صاحبکاران جدید، مناسب است در قرارداد حسابرسی این قبیل صاحبکاران صراحتاً قید شود که دریافت تاییدیه مدیران بخشی از فرایند حسابرسی است.</a:t>
            </a:r>
          </a:p>
          <a:p>
            <a:pPr>
              <a:buFontTx/>
              <a:buNone/>
            </a:pPr>
            <a:endParaRPr lang="fa-IR" sz="2000">
              <a:solidFill>
                <a:schemeClr val="bg1"/>
              </a:solidFill>
              <a:cs typeface="B Nazanin" pitchFamily="2" charset="-78"/>
            </a:endParaRPr>
          </a:p>
          <a:p>
            <a:r>
              <a:rPr lang="fa-IR" sz="2000">
                <a:solidFill>
                  <a:schemeClr val="bg1"/>
                </a:solidFill>
                <a:cs typeface="B Nazanin" pitchFamily="2" charset="-78"/>
              </a:rPr>
              <a:t>ضرورت پیش بینی الزام مدیران به ارائه تاییدیه در قرارداد حسابرسی، در بخش 21 استانداردهای حسابرسی نیز مورد توجه قرار گرفته است.</a:t>
            </a:r>
            <a:endParaRPr lang="en-US" sz="2000">
              <a:solidFill>
                <a:schemeClr val="bg1"/>
              </a:solidFill>
              <a:cs typeface="B Nazanin" pitchFamily="2" charset="-78"/>
            </a:endParaRPr>
          </a:p>
        </p:txBody>
      </p:sp>
      <p:sp>
        <p:nvSpPr>
          <p:cNvPr id="43012" name="Line 4"/>
          <p:cNvSpPr>
            <a:spLocks noChangeShapeType="1"/>
          </p:cNvSpPr>
          <p:nvPr/>
        </p:nvSpPr>
        <p:spPr bwMode="auto">
          <a:xfrm>
            <a:off x="1219200" y="2438400"/>
            <a:ext cx="64770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2000"/>
                                        <p:tgtEl>
                                          <p:spTgt spid="43010"/>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3012"/>
                                        </p:tgtEl>
                                        <p:attrNameLst>
                                          <p:attrName>style.visibility</p:attrName>
                                        </p:attrNameLst>
                                      </p:cBhvr>
                                      <p:to>
                                        <p:strVal val="visible"/>
                                      </p:to>
                                    </p:set>
                                    <p:animEffect transition="in" filter="checkerboard(across)">
                                      <p:cBhvr>
                                        <p:cTn id="11" dur="500"/>
                                        <p:tgtEl>
                                          <p:spTgt spid="43012"/>
                                        </p:tgtEl>
                                      </p:cBhvr>
                                    </p:animEffect>
                                  </p:childTnLst>
                                </p:cTn>
                              </p:par>
                            </p:childTnLst>
                          </p:cTn>
                        </p:par>
                        <p:par>
                          <p:cTn id="12" fill="hold">
                            <p:stCondLst>
                              <p:cond delay="2500"/>
                            </p:stCondLst>
                            <p:childTnLst>
                              <p:par>
                                <p:cTn id="13" presetID="17" presetClass="entr" presetSubtype="10" fill="hold" grpId="0" nodeType="afterEffect">
                                  <p:stCondLst>
                                    <p:cond delay="0"/>
                                  </p:stCondLst>
                                  <p:childTnLst>
                                    <p:set>
                                      <p:cBhvr>
                                        <p:cTn id="14" dur="1" fill="hold">
                                          <p:stCondLst>
                                            <p:cond delay="0"/>
                                          </p:stCondLst>
                                        </p:cTn>
                                        <p:tgtEl>
                                          <p:spTgt spid="43011">
                                            <p:txEl>
                                              <p:pRg st="0" end="0"/>
                                            </p:txEl>
                                          </p:spTgt>
                                        </p:tgtEl>
                                        <p:attrNameLst>
                                          <p:attrName>style.visibility</p:attrName>
                                        </p:attrNameLst>
                                      </p:cBhvr>
                                      <p:to>
                                        <p:strVal val="visible"/>
                                      </p:to>
                                    </p:set>
                                    <p:anim calcmode="lin" valueType="num">
                                      <p:cBhvr>
                                        <p:cTn id="15"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3011">
                                            <p:txEl>
                                              <p:pRg st="0" end="0"/>
                                            </p:txEl>
                                          </p:spTgt>
                                        </p:tgtEl>
                                        <p:attrNameLst>
                                          <p:attrName>ppt_h</p:attrName>
                                        </p:attrNameLst>
                                      </p:cBhvr>
                                      <p:tavLst>
                                        <p:tav tm="0">
                                          <p:val>
                                            <p:strVal val="#ppt_h"/>
                                          </p:val>
                                        </p:tav>
                                        <p:tav tm="100000">
                                          <p:val>
                                            <p:strVal val="#ppt_h"/>
                                          </p:val>
                                        </p:tav>
                                      </p:tavLst>
                                    </p:anim>
                                  </p:childTnLst>
                                </p:cTn>
                              </p:par>
                            </p:childTnLst>
                          </p:cTn>
                        </p:par>
                        <p:par>
                          <p:cTn id="17" fill="hold">
                            <p:stCondLst>
                              <p:cond delay="3000"/>
                            </p:stCondLst>
                            <p:childTnLst>
                              <p:par>
                                <p:cTn id="18" presetID="17" presetClass="entr" presetSubtype="10" fill="hold" grpId="0" nodeType="afterEffect">
                                  <p:stCondLst>
                                    <p:cond delay="0"/>
                                  </p:stCondLst>
                                  <p:childTnLst>
                                    <p:set>
                                      <p:cBhvr>
                                        <p:cTn id="19" dur="1" fill="hold">
                                          <p:stCondLst>
                                            <p:cond delay="0"/>
                                          </p:stCondLst>
                                        </p:cTn>
                                        <p:tgtEl>
                                          <p:spTgt spid="43011">
                                            <p:txEl>
                                              <p:pRg st="2" end="2"/>
                                            </p:txEl>
                                          </p:spTgt>
                                        </p:tgtEl>
                                        <p:attrNameLst>
                                          <p:attrName>style.visibility</p:attrName>
                                        </p:attrNameLst>
                                      </p:cBhvr>
                                      <p:to>
                                        <p:strVal val="visible"/>
                                      </p:to>
                                    </p:set>
                                    <p:anim calcmode="lin" valueType="num">
                                      <p:cBhvr>
                                        <p:cTn id="20"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4301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P spid="430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143000"/>
            <a:ext cx="8229600" cy="1371600"/>
          </a:xfrm>
        </p:spPr>
        <p:txBody>
          <a:bodyPr/>
          <a:lstStyle/>
          <a:p>
            <a:r>
              <a:rPr lang="fa-IR" sz="2000">
                <a:solidFill>
                  <a:schemeClr val="bg1"/>
                </a:solidFill>
                <a:cs typeface="B Titr" pitchFamily="2" charset="-78"/>
              </a:rPr>
              <a:t>امضا کنندگان تاییدیه مدیران</a:t>
            </a:r>
            <a:endParaRPr lang="en-US" sz="2000">
              <a:solidFill>
                <a:schemeClr val="bg1"/>
              </a:solidFill>
              <a:cs typeface="B Titr" pitchFamily="2" charset="-78"/>
            </a:endParaRPr>
          </a:p>
        </p:txBody>
      </p:sp>
      <p:sp>
        <p:nvSpPr>
          <p:cNvPr id="44035" name="Rectangle 3"/>
          <p:cNvSpPr>
            <a:spLocks noGrp="1" noChangeArrowheads="1"/>
          </p:cNvSpPr>
          <p:nvPr>
            <p:ph type="body" idx="1"/>
          </p:nvPr>
        </p:nvSpPr>
        <p:spPr>
          <a:xfrm>
            <a:off x="1447800" y="2743200"/>
            <a:ext cx="6019800" cy="2514600"/>
          </a:xfrm>
        </p:spPr>
        <p:txBody>
          <a:bodyPr/>
          <a:lstStyle/>
          <a:p>
            <a:r>
              <a:rPr lang="fa-IR" sz="2000">
                <a:solidFill>
                  <a:schemeClr val="bg1"/>
                </a:solidFill>
                <a:cs typeface="B Nazanin" pitchFamily="2" charset="-78"/>
              </a:rPr>
              <a:t>تاییدیه مدیران باید به امضا یا تایید مدیرانی برسد که مسئولیت اصلی واحد مورد رسیدگی و جنبه های مالی آن را دارند؛ یعنی مدیر عامل و عضو مالی هیئت مدیره.</a:t>
            </a:r>
          </a:p>
          <a:p>
            <a:r>
              <a:rPr lang="fa-IR" sz="2000">
                <a:solidFill>
                  <a:schemeClr val="bg1"/>
                </a:solidFill>
                <a:cs typeface="B Nazanin" pitchFamily="2" charset="-78"/>
              </a:rPr>
              <a:t>در هر صورت، حسب ضرورت می توان از افراد دیگری نیز به صورت موردی تاییدیه گرفت ؛ مانند کسب تاییدیه از مسئول انبار در مورد موجودیها یا کسب تاییدیه از دبیر هیئت مدیره در مورد کامل بودن صورتجلسات هیئت مدیره.</a:t>
            </a:r>
            <a:endParaRPr lang="en-US" sz="2000">
              <a:solidFill>
                <a:schemeClr val="bg1"/>
              </a:solidFill>
              <a:cs typeface="B Nazanin" pitchFamily="2" charset="-78"/>
            </a:endParaRPr>
          </a:p>
        </p:txBody>
      </p:sp>
      <p:sp>
        <p:nvSpPr>
          <p:cNvPr id="44036" name="Line 4"/>
          <p:cNvSpPr>
            <a:spLocks noChangeShapeType="1"/>
          </p:cNvSpPr>
          <p:nvPr/>
        </p:nvSpPr>
        <p:spPr bwMode="auto">
          <a:xfrm>
            <a:off x="1524000" y="2286000"/>
            <a:ext cx="60960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1000" fill="hold"/>
                                        <p:tgtEl>
                                          <p:spTgt spid="44034"/>
                                        </p:tgtEl>
                                        <p:attrNameLst>
                                          <p:attrName>ppt_w</p:attrName>
                                        </p:attrNameLst>
                                      </p:cBhvr>
                                      <p:tavLst>
                                        <p:tav tm="0">
                                          <p:val>
                                            <p:strVal val="#ppt_w+.3"/>
                                          </p:val>
                                        </p:tav>
                                        <p:tav tm="100000">
                                          <p:val>
                                            <p:strVal val="#ppt_w"/>
                                          </p:val>
                                        </p:tav>
                                      </p:tavLst>
                                    </p:anim>
                                    <p:anim calcmode="lin" valueType="num">
                                      <p:cBhvr>
                                        <p:cTn id="8" dur="1000" fill="hold"/>
                                        <p:tgtEl>
                                          <p:spTgt spid="44034"/>
                                        </p:tgtEl>
                                        <p:attrNameLst>
                                          <p:attrName>ppt_h</p:attrName>
                                        </p:attrNameLst>
                                      </p:cBhvr>
                                      <p:tavLst>
                                        <p:tav tm="0">
                                          <p:val>
                                            <p:strVal val="#ppt_h"/>
                                          </p:val>
                                        </p:tav>
                                        <p:tav tm="100000">
                                          <p:val>
                                            <p:strVal val="#ppt_h"/>
                                          </p:val>
                                        </p:tav>
                                      </p:tavLst>
                                    </p:anim>
                                    <p:animEffect transition="in" filter="fade">
                                      <p:cBhvr>
                                        <p:cTn id="9" dur="1000"/>
                                        <p:tgtEl>
                                          <p:spTgt spid="44034"/>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44036"/>
                                        </p:tgtEl>
                                        <p:attrNameLst>
                                          <p:attrName>style.visibility</p:attrName>
                                        </p:attrNameLst>
                                      </p:cBhvr>
                                      <p:to>
                                        <p:strVal val="visible"/>
                                      </p:to>
                                    </p:set>
                                    <p:animEffect transition="in" filter="checkerboard(across)">
                                      <p:cBhvr>
                                        <p:cTn id="13" dur="500"/>
                                        <p:tgtEl>
                                          <p:spTgt spid="44036"/>
                                        </p:tgtEl>
                                      </p:cBhvr>
                                    </p:animEffect>
                                  </p:childTnLst>
                                </p:cTn>
                              </p:par>
                            </p:childTnLst>
                          </p:cTn>
                        </p:par>
                        <p:par>
                          <p:cTn id="14" fill="hold">
                            <p:stCondLst>
                              <p:cond delay="1500"/>
                            </p:stCondLst>
                            <p:childTnLst>
                              <p:par>
                                <p:cTn id="15" presetID="23" presetClass="entr" presetSubtype="16" fill="hold" grpId="0" nodeType="afterEffect">
                                  <p:stCondLst>
                                    <p:cond delay="0"/>
                                  </p:stCondLst>
                                  <p:childTnLst>
                                    <p:set>
                                      <p:cBhvr>
                                        <p:cTn id="16" dur="1" fill="hold">
                                          <p:stCondLst>
                                            <p:cond delay="0"/>
                                          </p:stCondLst>
                                        </p:cTn>
                                        <p:tgtEl>
                                          <p:spTgt spid="44035">
                                            <p:txEl>
                                              <p:pRg st="0" end="0"/>
                                            </p:txEl>
                                          </p:spTgt>
                                        </p:tgtEl>
                                        <p:attrNameLst>
                                          <p:attrName>style.visibility</p:attrName>
                                        </p:attrNameLst>
                                      </p:cBhvr>
                                      <p:to>
                                        <p:strVal val="visible"/>
                                      </p:to>
                                    </p:set>
                                    <p:anim calcmode="lin" valueType="num">
                                      <p:cBhvr>
                                        <p:cTn id="17" dur="10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44035">
                                            <p:txEl>
                                              <p:pRg st="0" end="0"/>
                                            </p:txEl>
                                          </p:spTgt>
                                        </p:tgtEl>
                                        <p:attrNameLst>
                                          <p:attrName>ppt_h</p:attrName>
                                        </p:attrNameLst>
                                      </p:cBhvr>
                                      <p:tavLst>
                                        <p:tav tm="0">
                                          <p:val>
                                            <p:fltVal val="0"/>
                                          </p:val>
                                        </p:tav>
                                        <p:tav tm="100000">
                                          <p:val>
                                            <p:strVal val="#ppt_h"/>
                                          </p:val>
                                        </p:tav>
                                      </p:tavLst>
                                    </p:anim>
                                  </p:childTnLst>
                                </p:cTn>
                              </p:par>
                            </p:childTnLst>
                          </p:cTn>
                        </p:par>
                        <p:par>
                          <p:cTn id="19" fill="hold">
                            <p:stCondLst>
                              <p:cond delay="2500"/>
                            </p:stCondLst>
                            <p:childTnLst>
                              <p:par>
                                <p:cTn id="20" presetID="23" presetClass="entr" presetSubtype="16" fill="hold" grpId="0" nodeType="afterEffect">
                                  <p:stCondLst>
                                    <p:cond delay="0"/>
                                  </p:stCondLst>
                                  <p:childTnLst>
                                    <p:set>
                                      <p:cBhvr>
                                        <p:cTn id="21" dur="1" fill="hold">
                                          <p:stCondLst>
                                            <p:cond delay="0"/>
                                          </p:stCondLst>
                                        </p:cTn>
                                        <p:tgtEl>
                                          <p:spTgt spid="44035">
                                            <p:txEl>
                                              <p:pRg st="1" end="1"/>
                                            </p:txEl>
                                          </p:spTgt>
                                        </p:tgtEl>
                                        <p:attrNameLst>
                                          <p:attrName>style.visibility</p:attrName>
                                        </p:attrNameLst>
                                      </p:cBhvr>
                                      <p:to>
                                        <p:strVal val="visible"/>
                                      </p:to>
                                    </p:set>
                                    <p:anim calcmode="lin" valueType="num">
                                      <p:cBhvr>
                                        <p:cTn id="22" dur="10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4403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P spid="440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600200"/>
            <a:ext cx="7772400" cy="1066800"/>
          </a:xfrm>
        </p:spPr>
        <p:txBody>
          <a:bodyPr/>
          <a:lstStyle/>
          <a:p>
            <a:r>
              <a:rPr lang="fa-IR" sz="2000">
                <a:solidFill>
                  <a:schemeClr val="bg1"/>
                </a:solidFill>
                <a:cs typeface="B Titr" pitchFamily="2" charset="-78"/>
              </a:rPr>
              <a:t>تاریخ تاییدیه مدیران</a:t>
            </a:r>
            <a:endParaRPr lang="en-US" sz="2000">
              <a:solidFill>
                <a:schemeClr val="bg1"/>
              </a:solidFill>
              <a:cs typeface="B Titr" pitchFamily="2" charset="-78"/>
            </a:endParaRPr>
          </a:p>
        </p:txBody>
      </p:sp>
      <p:sp>
        <p:nvSpPr>
          <p:cNvPr id="45059" name="Rectangle 3"/>
          <p:cNvSpPr>
            <a:spLocks noGrp="1" noChangeArrowheads="1"/>
          </p:cNvSpPr>
          <p:nvPr>
            <p:ph type="body" idx="1"/>
          </p:nvPr>
        </p:nvSpPr>
        <p:spPr>
          <a:xfrm>
            <a:off x="914400" y="3276600"/>
            <a:ext cx="6781800" cy="1371600"/>
          </a:xfrm>
        </p:spPr>
        <p:txBody>
          <a:bodyPr/>
          <a:lstStyle/>
          <a:p>
            <a:r>
              <a:rPr lang="fa-IR" sz="2400">
                <a:solidFill>
                  <a:schemeClr val="bg1"/>
                </a:solidFill>
                <a:cs typeface="B Nazanin" pitchFamily="2" charset="-78"/>
              </a:rPr>
              <a:t>تاییدیه مدیران باید به تاریخ گزارش حسابرسی تاریخ گذاری شود.</a:t>
            </a:r>
            <a:endParaRPr lang="en-US" sz="2400">
              <a:solidFill>
                <a:schemeClr val="bg1"/>
              </a:solidFill>
              <a:cs typeface="B Nazanin" pitchFamily="2" charset="-78"/>
            </a:endParaRPr>
          </a:p>
        </p:txBody>
      </p:sp>
      <p:sp>
        <p:nvSpPr>
          <p:cNvPr id="45060" name="Line 4"/>
          <p:cNvSpPr>
            <a:spLocks noChangeShapeType="1"/>
          </p:cNvSpPr>
          <p:nvPr/>
        </p:nvSpPr>
        <p:spPr bwMode="auto">
          <a:xfrm>
            <a:off x="838200" y="2895600"/>
            <a:ext cx="7391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checkerboard(across)">
                                      <p:cBhvr>
                                        <p:cTn id="7" dur="500"/>
                                        <p:tgtEl>
                                          <p:spTgt spid="4505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5060"/>
                                        </p:tgtEl>
                                        <p:attrNameLst>
                                          <p:attrName>style.visibility</p:attrName>
                                        </p:attrNameLst>
                                      </p:cBhvr>
                                      <p:to>
                                        <p:strVal val="visible"/>
                                      </p:to>
                                    </p:set>
                                    <p:animEffect transition="in" filter="checkerboard(across)">
                                      <p:cBhvr>
                                        <p:cTn id="11" dur="500"/>
                                        <p:tgtEl>
                                          <p:spTgt spid="45060"/>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15"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P spid="450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46083" name="Rectangle 3"/>
          <p:cNvSpPr>
            <a:spLocks noGrp="1" noChangeArrowheads="1"/>
          </p:cNvSpPr>
          <p:nvPr>
            <p:ph type="body" idx="1"/>
          </p:nvPr>
        </p:nvSpPr>
        <p:spPr>
          <a:xfrm>
            <a:off x="1676400" y="1600200"/>
            <a:ext cx="6248400" cy="4525963"/>
          </a:xfrm>
        </p:spPr>
        <p:txBody>
          <a:bodyPr/>
          <a:lstStyle/>
          <a:p>
            <a:r>
              <a:rPr lang="fa-IR" sz="2000">
                <a:solidFill>
                  <a:schemeClr val="bg1"/>
                </a:solidFill>
                <a:cs typeface="B Nazanin" pitchFamily="2" charset="-78"/>
              </a:rPr>
              <a:t>براساس بخش 58 استانداردهای حسابرسی، نمونه اظهارات مندرج در تاییدیه مدیران به شرح زیر است: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عاری بودن صورتهای مالی از هرگونه تحریف با اهمیت	 	     (شامل موارد تحریف با اهمیت ناشی از تقلب و اشتباه).</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انطباق صورتهای مالی با دفاتر.</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انجام شدن کلیه معاملات و فعالیتهای شرکت طبق قوانین و 	     مقررات کشور و الزامات مقرر توسط مقامات ذیصلاح قانونی 	     و رعایت کلیه قوانین و مقررات مربوط توسط مدیران شرکت،</a:t>
            </a:r>
          </a:p>
          <a:p>
            <a:pPr>
              <a:buFontTx/>
              <a:buNone/>
            </a:pPr>
            <a:r>
              <a:rPr lang="fa-IR" sz="2000">
                <a:solidFill>
                  <a:schemeClr val="bg1"/>
                </a:solidFill>
                <a:cs typeface="B Nazanin" pitchFamily="2" charset="-78"/>
              </a:rPr>
              <a:t>		     با ذکر هرگونه اعمال خلاف یا نقض احتمالی قوانین و مقررات</a:t>
            </a:r>
          </a:p>
          <a:p>
            <a:pPr>
              <a:buFontTx/>
              <a:buNone/>
            </a:pPr>
            <a:r>
              <a:rPr lang="fa-IR" sz="2000">
                <a:solidFill>
                  <a:schemeClr val="bg1"/>
                </a:solidFill>
                <a:cs typeface="B Nazanin" pitchFamily="2" charset="-78"/>
              </a:rPr>
              <a:t>	              و دلایل آن (در مورد شرکتهای دولتی، انطباق عملیات اجرایی   	    شرکت با اهداف و هزینه های مصوب موضوع تبصره های قانون  	    بودجه – نیز تصریح می شود).</a:t>
            </a:r>
            <a:endParaRPr lang="en-US" sz="2000">
              <a:solidFill>
                <a:schemeClr val="bg1"/>
              </a:solidFill>
              <a:cs typeface="B Nazanin" pitchFamily="2" charset="-78"/>
            </a:endParaRPr>
          </a:p>
        </p:txBody>
      </p:sp>
      <p:sp>
        <p:nvSpPr>
          <p:cNvPr id="46084" name="AutoShape 4"/>
          <p:cNvSpPr>
            <a:spLocks noChangeArrowheads="1"/>
          </p:cNvSpPr>
          <p:nvPr/>
        </p:nvSpPr>
        <p:spPr bwMode="auto">
          <a:xfrm flipH="1">
            <a:off x="1981200" y="56388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6085" name="Line 5"/>
          <p:cNvSpPr>
            <a:spLocks noChangeShapeType="1"/>
          </p:cNvSpPr>
          <p:nvPr/>
        </p:nvSpPr>
        <p:spPr bwMode="auto">
          <a:xfrm>
            <a:off x="1524000" y="1219200"/>
            <a:ext cx="64770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fltVal val="0"/>
                                          </p:val>
                                        </p:tav>
                                        <p:tav tm="100000">
                                          <p:val>
                                            <p:strVal val="#ppt_w"/>
                                          </p:val>
                                        </p:tav>
                                      </p:tavLst>
                                    </p:anim>
                                    <p:anim calcmode="lin" valueType="num">
                                      <p:cBhvr>
                                        <p:cTn id="8" dur="500" fill="hold"/>
                                        <p:tgtEl>
                                          <p:spTgt spid="4608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46085"/>
                                        </p:tgtEl>
                                        <p:attrNameLst>
                                          <p:attrName>style.visibility</p:attrName>
                                        </p:attrNameLst>
                                      </p:cBhvr>
                                      <p:to>
                                        <p:strVal val="visible"/>
                                      </p:to>
                                    </p:set>
                                    <p:animEffect transition="in" filter="checkerboard(across)">
                                      <p:cBhvr>
                                        <p:cTn id="12" dur="500"/>
                                        <p:tgtEl>
                                          <p:spTgt spid="46085"/>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16" dur="1000"/>
                                        <p:tgtEl>
                                          <p:spTgt spid="46083">
                                            <p:txEl>
                                              <p:pRg st="0" end="0"/>
                                            </p:txEl>
                                          </p:spTgt>
                                        </p:tgtEl>
                                      </p:cBhvr>
                                    </p:animEffect>
                                  </p:childTnLst>
                                </p:cTn>
                              </p:par>
                            </p:childTnLst>
                          </p:cTn>
                        </p:par>
                        <p:par>
                          <p:cTn id="17" fill="hold">
                            <p:stCondLst>
                              <p:cond delay="2000"/>
                            </p:stCondLst>
                            <p:childTnLst>
                              <p:par>
                                <p:cTn id="18" presetID="3" presetClass="entr" presetSubtype="10" fill="hold" grpId="0" nodeType="afterEffect">
                                  <p:stCondLst>
                                    <p:cond delay="0"/>
                                  </p:stCondLst>
                                  <p:childTnLst>
                                    <p:set>
                                      <p:cBhvr>
                                        <p:cTn id="19" dur="1" fill="hold">
                                          <p:stCondLst>
                                            <p:cond delay="0"/>
                                          </p:stCondLst>
                                        </p:cTn>
                                        <p:tgtEl>
                                          <p:spTgt spid="46083">
                                            <p:txEl>
                                              <p:pRg st="1" end="1"/>
                                            </p:txEl>
                                          </p:spTgt>
                                        </p:tgtEl>
                                        <p:attrNameLst>
                                          <p:attrName>style.visibility</p:attrName>
                                        </p:attrNameLst>
                                      </p:cBhvr>
                                      <p:to>
                                        <p:strVal val="visible"/>
                                      </p:to>
                                    </p:set>
                                    <p:animEffect transition="in" filter="blinds(horizontal)">
                                      <p:cBhvr>
                                        <p:cTn id="20" dur="1000"/>
                                        <p:tgtEl>
                                          <p:spTgt spid="46083">
                                            <p:txEl>
                                              <p:pRg st="1" end="1"/>
                                            </p:txEl>
                                          </p:spTgt>
                                        </p:tgtEl>
                                      </p:cBhvr>
                                    </p:animEffect>
                                  </p:childTnLst>
                                </p:cTn>
                              </p:par>
                            </p:childTnLst>
                          </p:cTn>
                        </p:par>
                        <p:par>
                          <p:cTn id="21" fill="hold">
                            <p:stCondLst>
                              <p:cond delay="3000"/>
                            </p:stCondLst>
                            <p:childTnLst>
                              <p:par>
                                <p:cTn id="22" presetID="3" presetClass="entr" presetSubtype="10" fill="hold" grpId="0" nodeType="afterEffect">
                                  <p:stCondLst>
                                    <p:cond delay="0"/>
                                  </p:stCondLst>
                                  <p:childTnLst>
                                    <p:set>
                                      <p:cBhvr>
                                        <p:cTn id="23" dur="1" fill="hold">
                                          <p:stCondLst>
                                            <p:cond delay="0"/>
                                          </p:stCondLst>
                                        </p:cTn>
                                        <p:tgtEl>
                                          <p:spTgt spid="46083">
                                            <p:txEl>
                                              <p:pRg st="2" end="2"/>
                                            </p:txEl>
                                          </p:spTgt>
                                        </p:tgtEl>
                                        <p:attrNameLst>
                                          <p:attrName>style.visibility</p:attrName>
                                        </p:attrNameLst>
                                      </p:cBhvr>
                                      <p:to>
                                        <p:strVal val="visible"/>
                                      </p:to>
                                    </p:set>
                                    <p:animEffect transition="in" filter="blinds(horizontal)">
                                      <p:cBhvr>
                                        <p:cTn id="24" dur="1000"/>
                                        <p:tgtEl>
                                          <p:spTgt spid="46083">
                                            <p:txEl>
                                              <p:pRg st="2" end="2"/>
                                            </p:txEl>
                                          </p:spTgt>
                                        </p:tgtEl>
                                      </p:cBhvr>
                                    </p:animEffect>
                                  </p:childTnLst>
                                </p:cTn>
                              </p:par>
                            </p:childTnLst>
                          </p:cTn>
                        </p:par>
                        <p:par>
                          <p:cTn id="25" fill="hold">
                            <p:stCondLst>
                              <p:cond delay="4000"/>
                            </p:stCondLst>
                            <p:childTnLst>
                              <p:par>
                                <p:cTn id="26" presetID="3" presetClass="entr" presetSubtype="10" fill="hold" grpId="0" nodeType="afterEffect">
                                  <p:stCondLst>
                                    <p:cond delay="0"/>
                                  </p:stCondLst>
                                  <p:childTnLst>
                                    <p:set>
                                      <p:cBhvr>
                                        <p:cTn id="27" dur="1" fill="hold">
                                          <p:stCondLst>
                                            <p:cond delay="0"/>
                                          </p:stCondLst>
                                        </p:cTn>
                                        <p:tgtEl>
                                          <p:spTgt spid="46083">
                                            <p:txEl>
                                              <p:pRg st="3" end="3"/>
                                            </p:txEl>
                                          </p:spTgt>
                                        </p:tgtEl>
                                        <p:attrNameLst>
                                          <p:attrName>style.visibility</p:attrName>
                                        </p:attrNameLst>
                                      </p:cBhvr>
                                      <p:to>
                                        <p:strVal val="visible"/>
                                      </p:to>
                                    </p:set>
                                    <p:animEffect transition="in" filter="blinds(horizontal)">
                                      <p:cBhvr>
                                        <p:cTn id="28" dur="1000"/>
                                        <p:tgtEl>
                                          <p:spTgt spid="46083">
                                            <p:txEl>
                                              <p:pRg st="3" end="3"/>
                                            </p:txEl>
                                          </p:spTgt>
                                        </p:tgtEl>
                                      </p:cBhvr>
                                    </p:animEffect>
                                  </p:childTnLst>
                                </p:cTn>
                              </p:par>
                            </p:childTnLst>
                          </p:cTn>
                        </p:par>
                        <p:par>
                          <p:cTn id="29" fill="hold">
                            <p:stCondLst>
                              <p:cond delay="5000"/>
                            </p:stCondLst>
                            <p:childTnLst>
                              <p:par>
                                <p:cTn id="30" presetID="3" presetClass="entr" presetSubtype="10" fill="hold" grpId="0" nodeType="after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Effect transition="in" filter="blinds(horizontal)">
                                      <p:cBhvr>
                                        <p:cTn id="32" dur="1000"/>
                                        <p:tgtEl>
                                          <p:spTgt spid="46083">
                                            <p:txEl>
                                              <p:pRg st="4" end="4"/>
                                            </p:txEl>
                                          </p:spTgt>
                                        </p:tgtEl>
                                      </p:cBhvr>
                                    </p:animEffect>
                                  </p:childTnLst>
                                </p:cTn>
                              </p:par>
                            </p:childTnLst>
                          </p:cTn>
                        </p:par>
                        <p:par>
                          <p:cTn id="33" fill="hold">
                            <p:stCondLst>
                              <p:cond delay="6000"/>
                            </p:stCondLst>
                            <p:childTnLst>
                              <p:par>
                                <p:cTn id="34" presetID="3" presetClass="entr" presetSubtype="10" fill="hold" grpId="0" nodeType="afterEffect">
                                  <p:stCondLst>
                                    <p:cond delay="0"/>
                                  </p:stCondLst>
                                  <p:childTnLst>
                                    <p:set>
                                      <p:cBhvr>
                                        <p:cTn id="35" dur="1" fill="hold">
                                          <p:stCondLst>
                                            <p:cond delay="0"/>
                                          </p:stCondLst>
                                        </p:cTn>
                                        <p:tgtEl>
                                          <p:spTgt spid="46083">
                                            <p:txEl>
                                              <p:pRg st="5" end="5"/>
                                            </p:txEl>
                                          </p:spTgt>
                                        </p:tgtEl>
                                        <p:attrNameLst>
                                          <p:attrName>style.visibility</p:attrName>
                                        </p:attrNameLst>
                                      </p:cBhvr>
                                      <p:to>
                                        <p:strVal val="visible"/>
                                      </p:to>
                                    </p:set>
                                    <p:animEffect transition="in" filter="blinds(horizontal)">
                                      <p:cBhvr>
                                        <p:cTn id="36" dur="1000"/>
                                        <p:tgtEl>
                                          <p:spTgt spid="46083">
                                            <p:txEl>
                                              <p:pRg st="5" end="5"/>
                                            </p:txEl>
                                          </p:spTgt>
                                        </p:tgtEl>
                                      </p:cBhvr>
                                    </p:animEffect>
                                  </p:childTnLst>
                                </p:cTn>
                              </p:par>
                            </p:childTnLst>
                          </p:cTn>
                        </p:par>
                        <p:par>
                          <p:cTn id="37" fill="hold">
                            <p:stCondLst>
                              <p:cond delay="7000"/>
                            </p:stCondLst>
                            <p:childTnLst>
                              <p:par>
                                <p:cTn id="38" presetID="17" presetClass="entr" presetSubtype="10" fill="hold" grpId="0" nodeType="afterEffect">
                                  <p:stCondLst>
                                    <p:cond delay="0"/>
                                  </p:stCondLst>
                                  <p:childTnLst>
                                    <p:set>
                                      <p:cBhvr>
                                        <p:cTn id="39" dur="1" fill="hold">
                                          <p:stCondLst>
                                            <p:cond delay="0"/>
                                          </p:stCondLst>
                                        </p:cTn>
                                        <p:tgtEl>
                                          <p:spTgt spid="46084"/>
                                        </p:tgtEl>
                                        <p:attrNameLst>
                                          <p:attrName>style.visibility</p:attrName>
                                        </p:attrNameLst>
                                      </p:cBhvr>
                                      <p:to>
                                        <p:strVal val="visible"/>
                                      </p:to>
                                    </p:set>
                                    <p:anim calcmode="lin" valueType="num">
                                      <p:cBhvr>
                                        <p:cTn id="40" dur="500" fill="hold"/>
                                        <p:tgtEl>
                                          <p:spTgt spid="46084"/>
                                        </p:tgtEl>
                                        <p:attrNameLst>
                                          <p:attrName>ppt_w</p:attrName>
                                        </p:attrNameLst>
                                      </p:cBhvr>
                                      <p:tavLst>
                                        <p:tav tm="0">
                                          <p:val>
                                            <p:fltVal val="0"/>
                                          </p:val>
                                        </p:tav>
                                        <p:tav tm="100000">
                                          <p:val>
                                            <p:strVal val="#ppt_w"/>
                                          </p:val>
                                        </p:tav>
                                      </p:tavLst>
                                    </p:anim>
                                    <p:anim calcmode="lin" valueType="num">
                                      <p:cBhvr>
                                        <p:cTn id="41" dur="500" fill="hold"/>
                                        <p:tgtEl>
                                          <p:spTgt spid="4608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P spid="46084" grpId="0" animBg="1"/>
      <p:bldP spid="4608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47107" name="Rectangle 3"/>
          <p:cNvSpPr>
            <a:spLocks noGrp="1" noChangeArrowheads="1"/>
          </p:cNvSpPr>
          <p:nvPr>
            <p:ph type="body" idx="1"/>
          </p:nvPr>
        </p:nvSpPr>
        <p:spPr>
          <a:xfrm>
            <a:off x="1066800" y="1676400"/>
            <a:ext cx="7162800" cy="4648200"/>
          </a:xfrm>
        </p:spPr>
        <p:txBody>
          <a:bodyPr/>
          <a:lstStyle/>
          <a:p>
            <a:endParaRPr lang="fa-IR" sz="2000">
              <a:solidFill>
                <a:schemeClr val="bg1"/>
              </a:solidFill>
              <a:cs typeface="B Nazanin" pitchFamily="2" charset="-78"/>
            </a:endParaRP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رویه های حسابداری مورد استفاده در تهیه صورتهای مالی و یکنواختی 	     کاربرد رویه های مزبور.</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ثبت کلیه رویدادهای مالی انجام شده در دفاترشرکت(از جمله معاملات 	     انجام شده با بانکها و سایر موسسات پولی و اعتباری).</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ارائه کلیه صورتجلسات مجامع عمومی صاحبان سهام ، هیئت مدیره و 	     کمیته های آن (مانند کمیسیون معاملات، کمیته حسابرسی و . . . ) در 	     دوره مرتبط، به حسابرس.</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افشا و انعکاس مناسب هر گونه معاملات غیر عادی، وضعیتهای با ماهیت 	     استثنایی یا غیر مکرر و اقلام مربوط به سنوات گذشته در صورتهای مالی.</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هر گونه رویداد واقع شده در فاصله بین تاریخ ترازنامه و تاریخ صدور تاییدیه 	     که مستلزم تعدیل صورتهای مالی یا افشا در صورتهای مزبور است.</a:t>
            </a:r>
            <a:endParaRPr lang="en-US" sz="2000">
              <a:solidFill>
                <a:schemeClr val="bg1"/>
              </a:solidFill>
              <a:cs typeface="B Nazanin" pitchFamily="2" charset="-78"/>
            </a:endParaRPr>
          </a:p>
        </p:txBody>
      </p:sp>
      <p:sp>
        <p:nvSpPr>
          <p:cNvPr id="47108" name="AutoShape 4"/>
          <p:cNvSpPr>
            <a:spLocks noChangeArrowheads="1"/>
          </p:cNvSpPr>
          <p:nvPr/>
        </p:nvSpPr>
        <p:spPr bwMode="auto">
          <a:xfrm flipH="1">
            <a:off x="6400800" y="17526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7109" name="AutoShape 5"/>
          <p:cNvSpPr>
            <a:spLocks noChangeArrowheads="1"/>
          </p:cNvSpPr>
          <p:nvPr/>
        </p:nvSpPr>
        <p:spPr bwMode="auto">
          <a:xfrm flipH="1">
            <a:off x="1447800" y="5715000"/>
            <a:ext cx="4572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7110" name="Line 6"/>
          <p:cNvSpPr>
            <a:spLocks noChangeShapeType="1"/>
          </p:cNvSpPr>
          <p:nvPr/>
        </p:nvSpPr>
        <p:spPr bwMode="auto">
          <a:xfrm>
            <a:off x="914400" y="1295400"/>
            <a:ext cx="6705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box(in)">
                                      <p:cBhvr>
                                        <p:cTn id="7" dur="1000"/>
                                        <p:tgtEl>
                                          <p:spTgt spid="47106"/>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47110"/>
                                        </p:tgtEl>
                                        <p:attrNameLst>
                                          <p:attrName>style.visibility</p:attrName>
                                        </p:attrNameLst>
                                      </p:cBhvr>
                                      <p:to>
                                        <p:strVal val="visible"/>
                                      </p:to>
                                    </p:set>
                                    <p:animEffect transition="in" filter="checkerboard(across)">
                                      <p:cBhvr>
                                        <p:cTn id="11" dur="500"/>
                                        <p:tgtEl>
                                          <p:spTgt spid="47110"/>
                                        </p:tgtEl>
                                      </p:cBhvr>
                                    </p:animEffect>
                                  </p:childTnLst>
                                </p:cTn>
                              </p:par>
                            </p:childTnLst>
                          </p:cTn>
                        </p:par>
                        <p:par>
                          <p:cTn id="12" fill="hold">
                            <p:stCondLst>
                              <p:cond delay="1500"/>
                            </p:stCondLst>
                            <p:childTnLst>
                              <p:par>
                                <p:cTn id="13" presetID="17" presetClass="entr" presetSubtype="10" fill="hold" grpId="0" nodeType="afterEffect">
                                  <p:stCondLst>
                                    <p:cond delay="0"/>
                                  </p:stCondLst>
                                  <p:childTnLst>
                                    <p:set>
                                      <p:cBhvr>
                                        <p:cTn id="14" dur="1" fill="hold">
                                          <p:stCondLst>
                                            <p:cond delay="0"/>
                                          </p:stCondLst>
                                        </p:cTn>
                                        <p:tgtEl>
                                          <p:spTgt spid="47108"/>
                                        </p:tgtEl>
                                        <p:attrNameLst>
                                          <p:attrName>style.visibility</p:attrName>
                                        </p:attrNameLst>
                                      </p:cBhvr>
                                      <p:to>
                                        <p:strVal val="visible"/>
                                      </p:to>
                                    </p:set>
                                    <p:anim calcmode="lin" valueType="num">
                                      <p:cBhvr>
                                        <p:cTn id="15" dur="500" fill="hold"/>
                                        <p:tgtEl>
                                          <p:spTgt spid="47108"/>
                                        </p:tgtEl>
                                        <p:attrNameLst>
                                          <p:attrName>ppt_w</p:attrName>
                                        </p:attrNameLst>
                                      </p:cBhvr>
                                      <p:tavLst>
                                        <p:tav tm="0">
                                          <p:val>
                                            <p:fltVal val="0"/>
                                          </p:val>
                                        </p:tav>
                                        <p:tav tm="100000">
                                          <p:val>
                                            <p:strVal val="#ppt_w"/>
                                          </p:val>
                                        </p:tav>
                                      </p:tavLst>
                                    </p:anim>
                                    <p:anim calcmode="lin" valueType="num">
                                      <p:cBhvr>
                                        <p:cTn id="16" dur="500" fill="hold"/>
                                        <p:tgtEl>
                                          <p:spTgt spid="47108"/>
                                        </p:tgtEl>
                                        <p:attrNameLst>
                                          <p:attrName>ppt_h</p:attrName>
                                        </p:attrNameLst>
                                      </p:cBhvr>
                                      <p:tavLst>
                                        <p:tav tm="0">
                                          <p:val>
                                            <p:strVal val="#ppt_h"/>
                                          </p:val>
                                        </p:tav>
                                        <p:tav tm="100000">
                                          <p:val>
                                            <p:strVal val="#ppt_h"/>
                                          </p:val>
                                        </p:tav>
                                      </p:tavLst>
                                    </p:anim>
                                  </p:childTnLst>
                                </p:cTn>
                              </p:par>
                            </p:childTnLst>
                          </p:cTn>
                        </p:par>
                        <p:par>
                          <p:cTn id="17" fill="hold">
                            <p:stCondLst>
                              <p:cond delay="2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47107">
                                            <p:txEl>
                                              <p:pRg st="1" end="1"/>
                                            </p:txEl>
                                          </p:spTgt>
                                        </p:tgtEl>
                                        <p:attrNameLst>
                                          <p:attrName>style.visibility</p:attrName>
                                        </p:attrNameLst>
                                      </p:cBhvr>
                                      <p:to>
                                        <p:strVal val="visible"/>
                                      </p:to>
                                    </p:set>
                                    <p:anim calcmode="lin" valueType="num">
                                      <p:cBhvr>
                                        <p:cTn id="20" dur="500" fill="hold"/>
                                        <p:tgtEl>
                                          <p:spTgt spid="4710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47107">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47107">
                                            <p:txEl>
                                              <p:pRg st="1" end="1"/>
                                            </p:txEl>
                                          </p:spTgt>
                                        </p:tgtEl>
                                        <p:attrNameLst>
                                          <p:attrName>style.rotation</p:attrName>
                                        </p:attrNameLst>
                                      </p:cBhvr>
                                      <p:tavLst>
                                        <p:tav tm="0">
                                          <p:val>
                                            <p:fltVal val="90"/>
                                          </p:val>
                                        </p:tav>
                                        <p:tav tm="100000">
                                          <p:val>
                                            <p:fltVal val="0"/>
                                          </p:val>
                                        </p:tav>
                                      </p:tavLst>
                                    </p:anim>
                                    <p:animEffect transition="in" filter="fade">
                                      <p:cBhvr>
                                        <p:cTn id="23" dur="500"/>
                                        <p:tgtEl>
                                          <p:spTgt spid="47107">
                                            <p:txEl>
                                              <p:pRg st="1" end="1"/>
                                            </p:txEl>
                                          </p:spTgt>
                                        </p:tgtEl>
                                      </p:cBhvr>
                                    </p:animEffect>
                                  </p:childTnLst>
                                </p:cTn>
                              </p:par>
                            </p:childTnLst>
                          </p:cTn>
                        </p:par>
                        <p:par>
                          <p:cTn id="24" fill="hold">
                            <p:stCondLst>
                              <p:cond delay="4300"/>
                            </p:stCondLst>
                            <p:childTnLst>
                              <p:par>
                                <p:cTn id="25" presetID="31" presetClass="entr" presetSubtype="0" fill="hold" grpId="0" nodeType="afterEffect">
                                  <p:stCondLst>
                                    <p:cond delay="0"/>
                                  </p:stCondLst>
                                  <p:iterate type="lt">
                                    <p:tmPct val="5000"/>
                                  </p:iterate>
                                  <p:childTnLst>
                                    <p:set>
                                      <p:cBhvr>
                                        <p:cTn id="26" dur="1" fill="hold">
                                          <p:stCondLst>
                                            <p:cond delay="0"/>
                                          </p:stCondLst>
                                        </p:cTn>
                                        <p:tgtEl>
                                          <p:spTgt spid="47107">
                                            <p:txEl>
                                              <p:pRg st="2" end="2"/>
                                            </p:txEl>
                                          </p:spTgt>
                                        </p:tgtEl>
                                        <p:attrNameLst>
                                          <p:attrName>style.visibility</p:attrName>
                                        </p:attrNameLst>
                                      </p:cBhvr>
                                      <p:to>
                                        <p:strVal val="visible"/>
                                      </p:to>
                                    </p:set>
                                    <p:anim calcmode="lin" valueType="num">
                                      <p:cBhvr>
                                        <p:cTn id="27" dur="500" fill="hold"/>
                                        <p:tgtEl>
                                          <p:spTgt spid="47107">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47107">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47107">
                                            <p:txEl>
                                              <p:pRg st="2" end="2"/>
                                            </p:txEl>
                                          </p:spTgt>
                                        </p:tgtEl>
                                        <p:attrNameLst>
                                          <p:attrName>style.rotation</p:attrName>
                                        </p:attrNameLst>
                                      </p:cBhvr>
                                      <p:tavLst>
                                        <p:tav tm="0">
                                          <p:val>
                                            <p:fltVal val="90"/>
                                          </p:val>
                                        </p:tav>
                                        <p:tav tm="100000">
                                          <p:val>
                                            <p:fltVal val="0"/>
                                          </p:val>
                                        </p:tav>
                                      </p:tavLst>
                                    </p:anim>
                                    <p:animEffect transition="in" filter="fade">
                                      <p:cBhvr>
                                        <p:cTn id="30" dur="500"/>
                                        <p:tgtEl>
                                          <p:spTgt spid="47107">
                                            <p:txEl>
                                              <p:pRg st="2" end="2"/>
                                            </p:txEl>
                                          </p:spTgt>
                                        </p:tgtEl>
                                      </p:cBhvr>
                                    </p:animEffect>
                                  </p:childTnLst>
                                </p:cTn>
                              </p:par>
                            </p:childTnLst>
                          </p:cTn>
                        </p:par>
                        <p:par>
                          <p:cTn id="31" fill="hold">
                            <p:stCondLst>
                              <p:cond delay="7175"/>
                            </p:stCondLst>
                            <p:childTnLst>
                              <p:par>
                                <p:cTn id="32" presetID="31" presetClass="entr" presetSubtype="0" fill="hold" grpId="0" nodeType="afterEffect">
                                  <p:stCondLst>
                                    <p:cond delay="0"/>
                                  </p:stCondLst>
                                  <p:iterate type="lt">
                                    <p:tmPct val="5000"/>
                                  </p:iterate>
                                  <p:childTnLst>
                                    <p:set>
                                      <p:cBhvr>
                                        <p:cTn id="33" dur="1" fill="hold">
                                          <p:stCondLst>
                                            <p:cond delay="0"/>
                                          </p:stCondLst>
                                        </p:cTn>
                                        <p:tgtEl>
                                          <p:spTgt spid="47107">
                                            <p:txEl>
                                              <p:pRg st="3" end="3"/>
                                            </p:txEl>
                                          </p:spTgt>
                                        </p:tgtEl>
                                        <p:attrNameLst>
                                          <p:attrName>style.visibility</p:attrName>
                                        </p:attrNameLst>
                                      </p:cBhvr>
                                      <p:to>
                                        <p:strVal val="visible"/>
                                      </p:to>
                                    </p:set>
                                    <p:anim calcmode="lin" valueType="num">
                                      <p:cBhvr>
                                        <p:cTn id="34" dur="500" fill="hold"/>
                                        <p:tgtEl>
                                          <p:spTgt spid="47107">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47107">
                                            <p:txEl>
                                              <p:pRg st="3" end="3"/>
                                            </p:txEl>
                                          </p:spTgt>
                                        </p:tgtEl>
                                        <p:attrNameLst>
                                          <p:attrName>ppt_h</p:attrName>
                                        </p:attrNameLst>
                                      </p:cBhvr>
                                      <p:tavLst>
                                        <p:tav tm="0">
                                          <p:val>
                                            <p:fltVal val="0"/>
                                          </p:val>
                                        </p:tav>
                                        <p:tav tm="100000">
                                          <p:val>
                                            <p:strVal val="#ppt_h"/>
                                          </p:val>
                                        </p:tav>
                                      </p:tavLst>
                                    </p:anim>
                                    <p:anim calcmode="lin" valueType="num">
                                      <p:cBhvr>
                                        <p:cTn id="36" dur="500" fill="hold"/>
                                        <p:tgtEl>
                                          <p:spTgt spid="47107">
                                            <p:txEl>
                                              <p:pRg st="3" end="3"/>
                                            </p:txEl>
                                          </p:spTgt>
                                        </p:tgtEl>
                                        <p:attrNameLst>
                                          <p:attrName>style.rotation</p:attrName>
                                        </p:attrNameLst>
                                      </p:cBhvr>
                                      <p:tavLst>
                                        <p:tav tm="0">
                                          <p:val>
                                            <p:fltVal val="90"/>
                                          </p:val>
                                        </p:tav>
                                        <p:tav tm="100000">
                                          <p:val>
                                            <p:fltVal val="0"/>
                                          </p:val>
                                        </p:tav>
                                      </p:tavLst>
                                    </p:anim>
                                    <p:animEffect transition="in" filter="fade">
                                      <p:cBhvr>
                                        <p:cTn id="37" dur="500"/>
                                        <p:tgtEl>
                                          <p:spTgt spid="47107">
                                            <p:txEl>
                                              <p:pRg st="3" end="3"/>
                                            </p:txEl>
                                          </p:spTgt>
                                        </p:tgtEl>
                                      </p:cBhvr>
                                    </p:animEffect>
                                  </p:childTnLst>
                                </p:cTn>
                              </p:par>
                            </p:childTnLst>
                          </p:cTn>
                        </p:par>
                        <p:par>
                          <p:cTn id="38" fill="hold">
                            <p:stCondLst>
                              <p:cond delay="10650"/>
                            </p:stCondLst>
                            <p:childTnLst>
                              <p:par>
                                <p:cTn id="39" presetID="31" presetClass="entr" presetSubtype="0" fill="hold" grpId="0" nodeType="afterEffect">
                                  <p:stCondLst>
                                    <p:cond delay="0"/>
                                  </p:stCondLst>
                                  <p:iterate type="lt">
                                    <p:tmPct val="5000"/>
                                  </p:iterate>
                                  <p:childTnLst>
                                    <p:set>
                                      <p:cBhvr>
                                        <p:cTn id="40" dur="1" fill="hold">
                                          <p:stCondLst>
                                            <p:cond delay="0"/>
                                          </p:stCondLst>
                                        </p:cTn>
                                        <p:tgtEl>
                                          <p:spTgt spid="47107">
                                            <p:txEl>
                                              <p:pRg st="4" end="4"/>
                                            </p:txEl>
                                          </p:spTgt>
                                        </p:tgtEl>
                                        <p:attrNameLst>
                                          <p:attrName>style.visibility</p:attrName>
                                        </p:attrNameLst>
                                      </p:cBhvr>
                                      <p:to>
                                        <p:strVal val="visible"/>
                                      </p:to>
                                    </p:set>
                                    <p:anim calcmode="lin" valueType="num">
                                      <p:cBhvr>
                                        <p:cTn id="41" dur="500" fill="hold"/>
                                        <p:tgtEl>
                                          <p:spTgt spid="4710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7107">
                                            <p:txEl>
                                              <p:pRg st="4" end="4"/>
                                            </p:txEl>
                                          </p:spTgt>
                                        </p:tgtEl>
                                        <p:attrNameLst>
                                          <p:attrName>ppt_h</p:attrName>
                                        </p:attrNameLst>
                                      </p:cBhvr>
                                      <p:tavLst>
                                        <p:tav tm="0">
                                          <p:val>
                                            <p:fltVal val="0"/>
                                          </p:val>
                                        </p:tav>
                                        <p:tav tm="100000">
                                          <p:val>
                                            <p:strVal val="#ppt_h"/>
                                          </p:val>
                                        </p:tav>
                                      </p:tavLst>
                                    </p:anim>
                                    <p:anim calcmode="lin" valueType="num">
                                      <p:cBhvr>
                                        <p:cTn id="43" dur="500" fill="hold"/>
                                        <p:tgtEl>
                                          <p:spTgt spid="47107">
                                            <p:txEl>
                                              <p:pRg st="4" end="4"/>
                                            </p:txEl>
                                          </p:spTgt>
                                        </p:tgtEl>
                                        <p:attrNameLst>
                                          <p:attrName>style.rotation</p:attrName>
                                        </p:attrNameLst>
                                      </p:cBhvr>
                                      <p:tavLst>
                                        <p:tav tm="0">
                                          <p:val>
                                            <p:fltVal val="90"/>
                                          </p:val>
                                        </p:tav>
                                        <p:tav tm="100000">
                                          <p:val>
                                            <p:fltVal val="0"/>
                                          </p:val>
                                        </p:tav>
                                      </p:tavLst>
                                    </p:anim>
                                    <p:animEffect transition="in" filter="fade">
                                      <p:cBhvr>
                                        <p:cTn id="44" dur="500"/>
                                        <p:tgtEl>
                                          <p:spTgt spid="47107">
                                            <p:txEl>
                                              <p:pRg st="4" end="4"/>
                                            </p:txEl>
                                          </p:spTgt>
                                        </p:tgtEl>
                                      </p:cBhvr>
                                    </p:animEffect>
                                  </p:childTnLst>
                                </p:cTn>
                              </p:par>
                            </p:childTnLst>
                          </p:cTn>
                        </p:par>
                        <p:par>
                          <p:cTn id="45" fill="hold">
                            <p:stCondLst>
                              <p:cond delay="13825"/>
                            </p:stCondLst>
                            <p:childTnLst>
                              <p:par>
                                <p:cTn id="46" presetID="31" presetClass="entr" presetSubtype="0" fill="hold" grpId="0" nodeType="afterEffect">
                                  <p:stCondLst>
                                    <p:cond delay="0"/>
                                  </p:stCondLst>
                                  <p:iterate type="lt">
                                    <p:tmPct val="5000"/>
                                  </p:iterate>
                                  <p:childTnLst>
                                    <p:set>
                                      <p:cBhvr>
                                        <p:cTn id="47" dur="1" fill="hold">
                                          <p:stCondLst>
                                            <p:cond delay="0"/>
                                          </p:stCondLst>
                                        </p:cTn>
                                        <p:tgtEl>
                                          <p:spTgt spid="47107">
                                            <p:txEl>
                                              <p:pRg st="5" end="5"/>
                                            </p:txEl>
                                          </p:spTgt>
                                        </p:tgtEl>
                                        <p:attrNameLst>
                                          <p:attrName>style.visibility</p:attrName>
                                        </p:attrNameLst>
                                      </p:cBhvr>
                                      <p:to>
                                        <p:strVal val="visible"/>
                                      </p:to>
                                    </p:set>
                                    <p:anim calcmode="lin" valueType="num">
                                      <p:cBhvr>
                                        <p:cTn id="48" dur="500" fill="hold"/>
                                        <p:tgtEl>
                                          <p:spTgt spid="47107">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47107">
                                            <p:txEl>
                                              <p:pRg st="5" end="5"/>
                                            </p:txEl>
                                          </p:spTgt>
                                        </p:tgtEl>
                                        <p:attrNameLst>
                                          <p:attrName>ppt_h</p:attrName>
                                        </p:attrNameLst>
                                      </p:cBhvr>
                                      <p:tavLst>
                                        <p:tav tm="0">
                                          <p:val>
                                            <p:fltVal val="0"/>
                                          </p:val>
                                        </p:tav>
                                        <p:tav tm="100000">
                                          <p:val>
                                            <p:strVal val="#ppt_h"/>
                                          </p:val>
                                        </p:tav>
                                      </p:tavLst>
                                    </p:anim>
                                    <p:anim calcmode="lin" valueType="num">
                                      <p:cBhvr>
                                        <p:cTn id="50" dur="500" fill="hold"/>
                                        <p:tgtEl>
                                          <p:spTgt spid="47107">
                                            <p:txEl>
                                              <p:pRg st="5" end="5"/>
                                            </p:txEl>
                                          </p:spTgt>
                                        </p:tgtEl>
                                        <p:attrNameLst>
                                          <p:attrName>style.rotation</p:attrName>
                                        </p:attrNameLst>
                                      </p:cBhvr>
                                      <p:tavLst>
                                        <p:tav tm="0">
                                          <p:val>
                                            <p:fltVal val="90"/>
                                          </p:val>
                                        </p:tav>
                                        <p:tav tm="100000">
                                          <p:val>
                                            <p:fltVal val="0"/>
                                          </p:val>
                                        </p:tav>
                                      </p:tavLst>
                                    </p:anim>
                                    <p:animEffect transition="in" filter="fade">
                                      <p:cBhvr>
                                        <p:cTn id="51" dur="500"/>
                                        <p:tgtEl>
                                          <p:spTgt spid="47107">
                                            <p:txEl>
                                              <p:pRg st="5" end="5"/>
                                            </p:txEl>
                                          </p:spTgt>
                                        </p:tgtEl>
                                      </p:cBhvr>
                                    </p:animEffect>
                                  </p:childTnLst>
                                </p:cTn>
                              </p:par>
                            </p:childTnLst>
                          </p:cTn>
                        </p:par>
                        <p:par>
                          <p:cTn id="52" fill="hold">
                            <p:stCondLst>
                              <p:cond delay="17025"/>
                            </p:stCondLst>
                            <p:childTnLst>
                              <p:par>
                                <p:cTn id="53" presetID="17" presetClass="entr" presetSubtype="10" fill="hold" grpId="0" nodeType="afterEffect">
                                  <p:stCondLst>
                                    <p:cond delay="0"/>
                                  </p:stCondLst>
                                  <p:childTnLst>
                                    <p:set>
                                      <p:cBhvr>
                                        <p:cTn id="54" dur="1" fill="hold">
                                          <p:stCondLst>
                                            <p:cond delay="0"/>
                                          </p:stCondLst>
                                        </p:cTn>
                                        <p:tgtEl>
                                          <p:spTgt spid="47109"/>
                                        </p:tgtEl>
                                        <p:attrNameLst>
                                          <p:attrName>style.visibility</p:attrName>
                                        </p:attrNameLst>
                                      </p:cBhvr>
                                      <p:to>
                                        <p:strVal val="visible"/>
                                      </p:to>
                                    </p:set>
                                    <p:anim calcmode="lin" valueType="num">
                                      <p:cBhvr>
                                        <p:cTn id="55" dur="500" fill="hold"/>
                                        <p:tgtEl>
                                          <p:spTgt spid="47109"/>
                                        </p:tgtEl>
                                        <p:attrNameLst>
                                          <p:attrName>ppt_w</p:attrName>
                                        </p:attrNameLst>
                                      </p:cBhvr>
                                      <p:tavLst>
                                        <p:tav tm="0">
                                          <p:val>
                                            <p:fltVal val="0"/>
                                          </p:val>
                                        </p:tav>
                                        <p:tav tm="100000">
                                          <p:val>
                                            <p:strVal val="#ppt_w"/>
                                          </p:val>
                                        </p:tav>
                                      </p:tavLst>
                                    </p:anim>
                                    <p:anim calcmode="lin" valueType="num">
                                      <p:cBhvr>
                                        <p:cTn id="56" dur="500" fill="hold"/>
                                        <p:tgtEl>
                                          <p:spTgt spid="471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P spid="47108" grpId="0" animBg="1"/>
      <p:bldP spid="47109" grpId="0" animBg="1"/>
      <p:bldP spid="47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685800"/>
            <a:ext cx="8229600" cy="1143000"/>
          </a:xfrm>
        </p:spPr>
        <p:txBody>
          <a:bodyPr/>
          <a:lstStyle/>
          <a:p>
            <a:r>
              <a:rPr lang="fa-IR" sz="2400">
                <a:solidFill>
                  <a:schemeClr val="bg1"/>
                </a:solidFill>
                <a:cs typeface="B Titr" pitchFamily="2" charset="-78"/>
              </a:rPr>
              <a:t>مقدمه</a:t>
            </a:r>
            <a:endParaRPr lang="en-US" sz="2400">
              <a:solidFill>
                <a:schemeClr val="bg1"/>
              </a:solidFill>
              <a:cs typeface="B Titr" pitchFamily="2" charset="-78"/>
            </a:endParaRPr>
          </a:p>
        </p:txBody>
      </p:sp>
      <p:sp>
        <p:nvSpPr>
          <p:cNvPr id="5123" name="Rectangle 3"/>
          <p:cNvSpPr>
            <a:spLocks noGrp="1" noChangeArrowheads="1"/>
          </p:cNvSpPr>
          <p:nvPr>
            <p:ph type="body" idx="1"/>
          </p:nvPr>
        </p:nvSpPr>
        <p:spPr>
          <a:xfrm>
            <a:off x="1066800" y="2209800"/>
            <a:ext cx="6705600" cy="3733800"/>
          </a:xfrm>
        </p:spPr>
        <p:txBody>
          <a:bodyPr/>
          <a:lstStyle/>
          <a:p>
            <a:r>
              <a:rPr lang="fa-IR" sz="2000">
                <a:solidFill>
                  <a:schemeClr val="bg1"/>
                </a:solidFill>
                <a:cs typeface="B Nazanin" pitchFamily="2" charset="-78"/>
              </a:rPr>
              <a:t>مدیریت واحد مورد رسیدگی در جریان حسابرسی ،  مطالبی را به صورت </a:t>
            </a:r>
          </a:p>
          <a:p>
            <a:pPr>
              <a:buFontTx/>
              <a:buNone/>
            </a:pPr>
            <a:r>
              <a:rPr lang="fa-IR" sz="2000">
                <a:solidFill>
                  <a:schemeClr val="bg1"/>
                </a:solidFill>
                <a:cs typeface="B Nazanin" pitchFamily="2" charset="-78"/>
              </a:rPr>
              <a:t>	صریح یا ضمنی درصورتهای مالی و در پاسخ به پرس و جوهای حسابرس </a:t>
            </a:r>
          </a:p>
          <a:p>
            <a:pPr>
              <a:buFontTx/>
              <a:buNone/>
            </a:pPr>
            <a:r>
              <a:rPr lang="fa-IR" sz="2000">
                <a:solidFill>
                  <a:schemeClr val="bg1"/>
                </a:solidFill>
                <a:cs typeface="B Nazanin" pitchFamily="2" charset="-78"/>
              </a:rPr>
              <a:t>	اظهار می کند.</a:t>
            </a:r>
          </a:p>
          <a:p>
            <a:r>
              <a:rPr lang="fa-IR" sz="2000">
                <a:solidFill>
                  <a:schemeClr val="bg1"/>
                </a:solidFill>
                <a:cs typeface="B Nazanin" pitchFamily="2" charset="-78"/>
              </a:rPr>
              <a:t>این اظهارات را می توان به عنوان شواهد حسابرسی مورد استفاده قرار داد.</a:t>
            </a:r>
          </a:p>
          <a:p>
            <a:r>
              <a:rPr lang="fa-IR" sz="2000">
                <a:solidFill>
                  <a:schemeClr val="bg1"/>
                </a:solidFill>
                <a:cs typeface="B Nazanin" pitchFamily="2" charset="-78"/>
              </a:rPr>
              <a:t>هدف بخش 58 استانداردهای حسابرسی، عبارت است از :</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ارائه استانداردها و روشهای لازم برای استفاده از اظهارات مدیران 	  	     به عنوان یکی از شواهد حسابرسی.</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توضیح روشهای ارزیابی و مستندسازی اظهارات مدیران.</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تشریح اقدامات حسابرس در صورت خودداری مدیران از ارائه تاییدیه.</a:t>
            </a:r>
            <a:endParaRPr lang="en-US" sz="2000">
              <a:solidFill>
                <a:schemeClr val="bg1"/>
              </a:solidFill>
              <a:cs typeface="B Nazanin" pitchFamily="2" charset="-78"/>
            </a:endParaRPr>
          </a:p>
        </p:txBody>
      </p:sp>
      <p:sp>
        <p:nvSpPr>
          <p:cNvPr id="5124" name="Line 4"/>
          <p:cNvSpPr>
            <a:spLocks noChangeShapeType="1"/>
          </p:cNvSpPr>
          <p:nvPr/>
        </p:nvSpPr>
        <p:spPr bwMode="auto">
          <a:xfrm>
            <a:off x="1066800" y="1752600"/>
            <a:ext cx="69342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3"/>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checkerboard(across)">
                                      <p:cBhvr>
                                        <p:cTn id="13" dur="500"/>
                                        <p:tgtEl>
                                          <p:spTgt spid="5124"/>
                                        </p:tgtEl>
                                      </p:cBhvr>
                                    </p:animEffect>
                                  </p:childTnLst>
                                </p:cTn>
                              </p:par>
                            </p:childTnLst>
                          </p:cTn>
                        </p:par>
                        <p:par>
                          <p:cTn id="14" fill="hold">
                            <p:stCondLst>
                              <p:cond delay="1500"/>
                            </p:stCondLst>
                            <p:childTnLst>
                              <p:par>
                                <p:cTn id="15" presetID="55" presetClass="entr" presetSubtype="0" fill="hold" grpId="0" nodeType="afterEffect">
                                  <p:stCondLst>
                                    <p:cond delay="0"/>
                                  </p:stCondLst>
                                  <p:childTnLst>
                                    <p:set>
                                      <p:cBhvr>
                                        <p:cTn id="16" dur="1" fill="hold">
                                          <p:stCondLst>
                                            <p:cond delay="0"/>
                                          </p:stCondLst>
                                        </p:cTn>
                                        <p:tgtEl>
                                          <p:spTgt spid="5123">
                                            <p:txEl>
                                              <p:pRg st="0" end="0"/>
                                            </p:txEl>
                                          </p:spTgt>
                                        </p:tgtEl>
                                        <p:attrNameLst>
                                          <p:attrName>style.visibility</p:attrName>
                                        </p:attrNameLst>
                                      </p:cBhvr>
                                      <p:to>
                                        <p:strVal val="visible"/>
                                      </p:to>
                                    </p:set>
                                    <p:anim calcmode="lin" valueType="num">
                                      <p:cBhvr>
                                        <p:cTn id="17" dur="1000" fill="hold"/>
                                        <p:tgtEl>
                                          <p:spTgt spid="5123">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5123">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5123">
                                            <p:txEl>
                                              <p:pRg st="0" end="0"/>
                                            </p:txEl>
                                          </p:spTgt>
                                        </p:tgtEl>
                                      </p:cBhvr>
                                    </p:animEffect>
                                  </p:childTnLst>
                                </p:cTn>
                              </p:par>
                            </p:childTnLst>
                          </p:cTn>
                        </p:par>
                        <p:par>
                          <p:cTn id="20" fill="hold">
                            <p:stCondLst>
                              <p:cond delay="2500"/>
                            </p:stCondLst>
                            <p:childTnLst>
                              <p:par>
                                <p:cTn id="21" presetID="55" presetClass="entr" presetSubtype="0" fill="hold" grpId="0" nodeType="afterEffect">
                                  <p:stCondLst>
                                    <p:cond delay="0"/>
                                  </p:stCondLst>
                                  <p:childTnLst>
                                    <p:set>
                                      <p:cBhvr>
                                        <p:cTn id="22" dur="1" fill="hold">
                                          <p:stCondLst>
                                            <p:cond delay="0"/>
                                          </p:stCondLst>
                                        </p:cTn>
                                        <p:tgtEl>
                                          <p:spTgt spid="5123">
                                            <p:txEl>
                                              <p:pRg st="1" end="1"/>
                                            </p:txEl>
                                          </p:spTgt>
                                        </p:tgtEl>
                                        <p:attrNameLst>
                                          <p:attrName>style.visibility</p:attrName>
                                        </p:attrNameLst>
                                      </p:cBhvr>
                                      <p:to>
                                        <p:strVal val="visible"/>
                                      </p:to>
                                    </p:set>
                                    <p:anim calcmode="lin" valueType="num">
                                      <p:cBhvr>
                                        <p:cTn id="23" dur="1000" fill="hold"/>
                                        <p:tgtEl>
                                          <p:spTgt spid="5123">
                                            <p:txEl>
                                              <p:pRg st="1" end="1"/>
                                            </p:txEl>
                                          </p:spTgt>
                                        </p:tgtEl>
                                        <p:attrNameLst>
                                          <p:attrName>ppt_w</p:attrName>
                                        </p:attrNameLst>
                                      </p:cBhvr>
                                      <p:tavLst>
                                        <p:tav tm="0">
                                          <p:val>
                                            <p:strVal val="#ppt_w*0.70"/>
                                          </p:val>
                                        </p:tav>
                                        <p:tav tm="100000">
                                          <p:val>
                                            <p:strVal val="#ppt_w"/>
                                          </p:val>
                                        </p:tav>
                                      </p:tavLst>
                                    </p:anim>
                                    <p:anim calcmode="lin" valueType="num">
                                      <p:cBhvr>
                                        <p:cTn id="24" dur="1000" fill="hold"/>
                                        <p:tgtEl>
                                          <p:spTgt spid="5123">
                                            <p:txEl>
                                              <p:pRg st="1" end="1"/>
                                            </p:txEl>
                                          </p:spTgt>
                                        </p:tgtEl>
                                        <p:attrNameLst>
                                          <p:attrName>ppt_h</p:attrName>
                                        </p:attrNameLst>
                                      </p:cBhvr>
                                      <p:tavLst>
                                        <p:tav tm="0">
                                          <p:val>
                                            <p:strVal val="#ppt_h"/>
                                          </p:val>
                                        </p:tav>
                                        <p:tav tm="100000">
                                          <p:val>
                                            <p:strVal val="#ppt_h"/>
                                          </p:val>
                                        </p:tav>
                                      </p:tavLst>
                                    </p:anim>
                                    <p:animEffect transition="in" filter="fade">
                                      <p:cBhvr>
                                        <p:cTn id="25" dur="1000"/>
                                        <p:tgtEl>
                                          <p:spTgt spid="5123">
                                            <p:txEl>
                                              <p:pRg st="1" end="1"/>
                                            </p:txEl>
                                          </p:spTgt>
                                        </p:tgtEl>
                                      </p:cBhvr>
                                    </p:animEffect>
                                  </p:childTnLst>
                                </p:cTn>
                              </p:par>
                            </p:childTnLst>
                          </p:cTn>
                        </p:par>
                        <p:par>
                          <p:cTn id="26" fill="hold">
                            <p:stCondLst>
                              <p:cond delay="3500"/>
                            </p:stCondLst>
                            <p:childTnLst>
                              <p:par>
                                <p:cTn id="27" presetID="55" presetClass="entr" presetSubtype="0" fill="hold" grpId="0" nodeType="afterEffect">
                                  <p:stCondLst>
                                    <p:cond delay="0"/>
                                  </p:stCondLst>
                                  <p:childTnLst>
                                    <p:set>
                                      <p:cBhvr>
                                        <p:cTn id="28" dur="1" fill="hold">
                                          <p:stCondLst>
                                            <p:cond delay="0"/>
                                          </p:stCondLst>
                                        </p:cTn>
                                        <p:tgtEl>
                                          <p:spTgt spid="5123">
                                            <p:txEl>
                                              <p:pRg st="2" end="2"/>
                                            </p:txEl>
                                          </p:spTgt>
                                        </p:tgtEl>
                                        <p:attrNameLst>
                                          <p:attrName>style.visibility</p:attrName>
                                        </p:attrNameLst>
                                      </p:cBhvr>
                                      <p:to>
                                        <p:strVal val="visible"/>
                                      </p:to>
                                    </p:set>
                                    <p:anim calcmode="lin" valueType="num">
                                      <p:cBhvr>
                                        <p:cTn id="29" dur="1000" fill="hold"/>
                                        <p:tgtEl>
                                          <p:spTgt spid="5123">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5123">
                                            <p:txEl>
                                              <p:pRg st="2" end="2"/>
                                            </p:txEl>
                                          </p:spTgt>
                                        </p:tgtEl>
                                      </p:cBhvr>
                                    </p:animEffect>
                                  </p:childTnLst>
                                </p:cTn>
                              </p:par>
                            </p:childTnLst>
                          </p:cTn>
                        </p:par>
                        <p:par>
                          <p:cTn id="32" fill="hold">
                            <p:stCondLst>
                              <p:cond delay="4500"/>
                            </p:stCondLst>
                            <p:childTnLst>
                              <p:par>
                                <p:cTn id="33" presetID="55" presetClass="entr" presetSubtype="0" fill="hold" grpId="0" nodeType="afterEffect">
                                  <p:stCondLst>
                                    <p:cond delay="0"/>
                                  </p:stCondLst>
                                  <p:childTnLst>
                                    <p:set>
                                      <p:cBhvr>
                                        <p:cTn id="34" dur="1" fill="hold">
                                          <p:stCondLst>
                                            <p:cond delay="0"/>
                                          </p:stCondLst>
                                        </p:cTn>
                                        <p:tgtEl>
                                          <p:spTgt spid="5123">
                                            <p:txEl>
                                              <p:pRg st="3" end="3"/>
                                            </p:txEl>
                                          </p:spTgt>
                                        </p:tgtEl>
                                        <p:attrNameLst>
                                          <p:attrName>style.visibility</p:attrName>
                                        </p:attrNameLst>
                                      </p:cBhvr>
                                      <p:to>
                                        <p:strVal val="visible"/>
                                      </p:to>
                                    </p:set>
                                    <p:anim calcmode="lin" valueType="num">
                                      <p:cBhvr>
                                        <p:cTn id="35" dur="1000" fill="hold"/>
                                        <p:tgtEl>
                                          <p:spTgt spid="512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512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5123">
                                            <p:txEl>
                                              <p:pRg st="3" end="3"/>
                                            </p:txEl>
                                          </p:spTgt>
                                        </p:tgtEl>
                                      </p:cBhvr>
                                    </p:animEffect>
                                  </p:childTnLst>
                                </p:cTn>
                              </p:par>
                            </p:childTnLst>
                          </p:cTn>
                        </p:par>
                        <p:par>
                          <p:cTn id="38" fill="hold">
                            <p:stCondLst>
                              <p:cond delay="5500"/>
                            </p:stCondLst>
                            <p:childTnLst>
                              <p:par>
                                <p:cTn id="39" presetID="55" presetClass="entr" presetSubtype="0" fill="hold" grpId="0" nodeType="afterEffect">
                                  <p:stCondLst>
                                    <p:cond delay="0"/>
                                  </p:stCondLst>
                                  <p:childTnLst>
                                    <p:set>
                                      <p:cBhvr>
                                        <p:cTn id="40" dur="1" fill="hold">
                                          <p:stCondLst>
                                            <p:cond delay="0"/>
                                          </p:stCondLst>
                                        </p:cTn>
                                        <p:tgtEl>
                                          <p:spTgt spid="5123">
                                            <p:txEl>
                                              <p:pRg st="4" end="4"/>
                                            </p:txEl>
                                          </p:spTgt>
                                        </p:tgtEl>
                                        <p:attrNameLst>
                                          <p:attrName>style.visibility</p:attrName>
                                        </p:attrNameLst>
                                      </p:cBhvr>
                                      <p:to>
                                        <p:strVal val="visible"/>
                                      </p:to>
                                    </p:set>
                                    <p:anim calcmode="lin" valueType="num">
                                      <p:cBhvr>
                                        <p:cTn id="41" dur="1000" fill="hold"/>
                                        <p:tgtEl>
                                          <p:spTgt spid="5123">
                                            <p:txEl>
                                              <p:pRg st="4" end="4"/>
                                            </p:txEl>
                                          </p:spTgt>
                                        </p:tgtEl>
                                        <p:attrNameLst>
                                          <p:attrName>ppt_w</p:attrName>
                                        </p:attrNameLst>
                                      </p:cBhvr>
                                      <p:tavLst>
                                        <p:tav tm="0">
                                          <p:val>
                                            <p:strVal val="#ppt_w*0.70"/>
                                          </p:val>
                                        </p:tav>
                                        <p:tav tm="100000">
                                          <p:val>
                                            <p:strVal val="#ppt_w"/>
                                          </p:val>
                                        </p:tav>
                                      </p:tavLst>
                                    </p:anim>
                                    <p:anim calcmode="lin" valueType="num">
                                      <p:cBhvr>
                                        <p:cTn id="42" dur="1000" fill="hold"/>
                                        <p:tgtEl>
                                          <p:spTgt spid="5123">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5123">
                                            <p:txEl>
                                              <p:pRg st="4" end="4"/>
                                            </p:txEl>
                                          </p:spTgt>
                                        </p:tgtEl>
                                      </p:cBhvr>
                                    </p:animEffect>
                                  </p:childTnLst>
                                </p:cTn>
                              </p:par>
                            </p:childTnLst>
                          </p:cTn>
                        </p:par>
                        <p:par>
                          <p:cTn id="44" fill="hold">
                            <p:stCondLst>
                              <p:cond delay="6500"/>
                            </p:stCondLst>
                            <p:childTnLst>
                              <p:par>
                                <p:cTn id="45" presetID="55" presetClass="entr" presetSubtype="0" fill="hold" grpId="0" nodeType="afterEffect">
                                  <p:stCondLst>
                                    <p:cond delay="0"/>
                                  </p:stCondLst>
                                  <p:childTnLst>
                                    <p:set>
                                      <p:cBhvr>
                                        <p:cTn id="46" dur="1" fill="hold">
                                          <p:stCondLst>
                                            <p:cond delay="0"/>
                                          </p:stCondLst>
                                        </p:cTn>
                                        <p:tgtEl>
                                          <p:spTgt spid="5123">
                                            <p:txEl>
                                              <p:pRg st="5" end="5"/>
                                            </p:txEl>
                                          </p:spTgt>
                                        </p:tgtEl>
                                        <p:attrNameLst>
                                          <p:attrName>style.visibility</p:attrName>
                                        </p:attrNameLst>
                                      </p:cBhvr>
                                      <p:to>
                                        <p:strVal val="visible"/>
                                      </p:to>
                                    </p:set>
                                    <p:anim calcmode="lin" valueType="num">
                                      <p:cBhvr>
                                        <p:cTn id="47" dur="1000" fill="hold"/>
                                        <p:tgtEl>
                                          <p:spTgt spid="5123">
                                            <p:txEl>
                                              <p:pRg st="5" end="5"/>
                                            </p:txEl>
                                          </p:spTgt>
                                        </p:tgtEl>
                                        <p:attrNameLst>
                                          <p:attrName>ppt_w</p:attrName>
                                        </p:attrNameLst>
                                      </p:cBhvr>
                                      <p:tavLst>
                                        <p:tav tm="0">
                                          <p:val>
                                            <p:strVal val="#ppt_w*0.70"/>
                                          </p:val>
                                        </p:tav>
                                        <p:tav tm="100000">
                                          <p:val>
                                            <p:strVal val="#ppt_w"/>
                                          </p:val>
                                        </p:tav>
                                      </p:tavLst>
                                    </p:anim>
                                    <p:anim calcmode="lin" valueType="num">
                                      <p:cBhvr>
                                        <p:cTn id="48" dur="1000" fill="hold"/>
                                        <p:tgtEl>
                                          <p:spTgt spid="5123">
                                            <p:txEl>
                                              <p:pRg st="5" end="5"/>
                                            </p:txEl>
                                          </p:spTgt>
                                        </p:tgtEl>
                                        <p:attrNameLst>
                                          <p:attrName>ppt_h</p:attrName>
                                        </p:attrNameLst>
                                      </p:cBhvr>
                                      <p:tavLst>
                                        <p:tav tm="0">
                                          <p:val>
                                            <p:strVal val="#ppt_h"/>
                                          </p:val>
                                        </p:tav>
                                        <p:tav tm="100000">
                                          <p:val>
                                            <p:strVal val="#ppt_h"/>
                                          </p:val>
                                        </p:tav>
                                      </p:tavLst>
                                    </p:anim>
                                    <p:animEffect transition="in" filter="fade">
                                      <p:cBhvr>
                                        <p:cTn id="49" dur="1000"/>
                                        <p:tgtEl>
                                          <p:spTgt spid="5123">
                                            <p:txEl>
                                              <p:pRg st="5" end="5"/>
                                            </p:txEl>
                                          </p:spTgt>
                                        </p:tgtEl>
                                      </p:cBhvr>
                                    </p:animEffect>
                                  </p:childTnLst>
                                </p:cTn>
                              </p:par>
                            </p:childTnLst>
                          </p:cTn>
                        </p:par>
                        <p:par>
                          <p:cTn id="50" fill="hold">
                            <p:stCondLst>
                              <p:cond delay="7500"/>
                            </p:stCondLst>
                            <p:childTnLst>
                              <p:par>
                                <p:cTn id="51" presetID="55" presetClass="entr" presetSubtype="0" fill="hold" grpId="0" nodeType="afterEffect">
                                  <p:stCondLst>
                                    <p:cond delay="0"/>
                                  </p:stCondLst>
                                  <p:childTnLst>
                                    <p:set>
                                      <p:cBhvr>
                                        <p:cTn id="52" dur="1" fill="hold">
                                          <p:stCondLst>
                                            <p:cond delay="0"/>
                                          </p:stCondLst>
                                        </p:cTn>
                                        <p:tgtEl>
                                          <p:spTgt spid="5123">
                                            <p:txEl>
                                              <p:pRg st="6" end="6"/>
                                            </p:txEl>
                                          </p:spTgt>
                                        </p:tgtEl>
                                        <p:attrNameLst>
                                          <p:attrName>style.visibility</p:attrName>
                                        </p:attrNameLst>
                                      </p:cBhvr>
                                      <p:to>
                                        <p:strVal val="visible"/>
                                      </p:to>
                                    </p:set>
                                    <p:anim calcmode="lin" valueType="num">
                                      <p:cBhvr>
                                        <p:cTn id="53" dur="1000" fill="hold"/>
                                        <p:tgtEl>
                                          <p:spTgt spid="5123">
                                            <p:txEl>
                                              <p:pRg st="6" end="6"/>
                                            </p:txEl>
                                          </p:spTgt>
                                        </p:tgtEl>
                                        <p:attrNameLst>
                                          <p:attrName>ppt_w</p:attrName>
                                        </p:attrNameLst>
                                      </p:cBhvr>
                                      <p:tavLst>
                                        <p:tav tm="0">
                                          <p:val>
                                            <p:strVal val="#ppt_w*0.70"/>
                                          </p:val>
                                        </p:tav>
                                        <p:tav tm="100000">
                                          <p:val>
                                            <p:strVal val="#ppt_w"/>
                                          </p:val>
                                        </p:tav>
                                      </p:tavLst>
                                    </p:anim>
                                    <p:anim calcmode="lin" valueType="num">
                                      <p:cBhvr>
                                        <p:cTn id="54" dur="1000" fill="hold"/>
                                        <p:tgtEl>
                                          <p:spTgt spid="5123">
                                            <p:txEl>
                                              <p:pRg st="6" end="6"/>
                                            </p:txEl>
                                          </p:spTgt>
                                        </p:tgtEl>
                                        <p:attrNameLst>
                                          <p:attrName>ppt_h</p:attrName>
                                        </p:attrNameLst>
                                      </p:cBhvr>
                                      <p:tavLst>
                                        <p:tav tm="0">
                                          <p:val>
                                            <p:strVal val="#ppt_h"/>
                                          </p:val>
                                        </p:tav>
                                        <p:tav tm="100000">
                                          <p:val>
                                            <p:strVal val="#ppt_h"/>
                                          </p:val>
                                        </p:tav>
                                      </p:tavLst>
                                    </p:anim>
                                    <p:animEffect transition="in" filter="fade">
                                      <p:cBhvr>
                                        <p:cTn id="55" dur="1000"/>
                                        <p:tgtEl>
                                          <p:spTgt spid="5123">
                                            <p:txEl>
                                              <p:pRg st="6" end="6"/>
                                            </p:txEl>
                                          </p:spTgt>
                                        </p:tgtEl>
                                      </p:cBhvr>
                                    </p:animEffect>
                                  </p:childTnLst>
                                </p:cTn>
                              </p:par>
                            </p:childTnLst>
                          </p:cTn>
                        </p:par>
                        <p:par>
                          <p:cTn id="56" fill="hold">
                            <p:stCondLst>
                              <p:cond delay="8500"/>
                            </p:stCondLst>
                            <p:childTnLst>
                              <p:par>
                                <p:cTn id="57" presetID="55" presetClass="entr" presetSubtype="0" fill="hold" grpId="0" nodeType="afterEffect">
                                  <p:stCondLst>
                                    <p:cond delay="0"/>
                                  </p:stCondLst>
                                  <p:childTnLst>
                                    <p:set>
                                      <p:cBhvr>
                                        <p:cTn id="58" dur="1" fill="hold">
                                          <p:stCondLst>
                                            <p:cond delay="0"/>
                                          </p:stCondLst>
                                        </p:cTn>
                                        <p:tgtEl>
                                          <p:spTgt spid="5123">
                                            <p:txEl>
                                              <p:pRg st="7" end="7"/>
                                            </p:txEl>
                                          </p:spTgt>
                                        </p:tgtEl>
                                        <p:attrNameLst>
                                          <p:attrName>style.visibility</p:attrName>
                                        </p:attrNameLst>
                                      </p:cBhvr>
                                      <p:to>
                                        <p:strVal val="visible"/>
                                      </p:to>
                                    </p:set>
                                    <p:anim calcmode="lin" valueType="num">
                                      <p:cBhvr>
                                        <p:cTn id="59" dur="1000" fill="hold"/>
                                        <p:tgtEl>
                                          <p:spTgt spid="5123">
                                            <p:txEl>
                                              <p:pRg st="7" end="7"/>
                                            </p:txEl>
                                          </p:spTgt>
                                        </p:tgtEl>
                                        <p:attrNameLst>
                                          <p:attrName>ppt_w</p:attrName>
                                        </p:attrNameLst>
                                      </p:cBhvr>
                                      <p:tavLst>
                                        <p:tav tm="0">
                                          <p:val>
                                            <p:strVal val="#ppt_w*0.70"/>
                                          </p:val>
                                        </p:tav>
                                        <p:tav tm="100000">
                                          <p:val>
                                            <p:strVal val="#ppt_w"/>
                                          </p:val>
                                        </p:tav>
                                      </p:tavLst>
                                    </p:anim>
                                    <p:anim calcmode="lin" valueType="num">
                                      <p:cBhvr>
                                        <p:cTn id="60" dur="1000" fill="hold"/>
                                        <p:tgtEl>
                                          <p:spTgt spid="5123">
                                            <p:txEl>
                                              <p:pRg st="7" end="7"/>
                                            </p:txEl>
                                          </p:spTgt>
                                        </p:tgtEl>
                                        <p:attrNameLst>
                                          <p:attrName>ppt_h</p:attrName>
                                        </p:attrNameLst>
                                      </p:cBhvr>
                                      <p:tavLst>
                                        <p:tav tm="0">
                                          <p:val>
                                            <p:strVal val="#ppt_h"/>
                                          </p:val>
                                        </p:tav>
                                        <p:tav tm="100000">
                                          <p:val>
                                            <p:strVal val="#ppt_h"/>
                                          </p:val>
                                        </p:tav>
                                      </p:tavLst>
                                    </p:anim>
                                    <p:animEffect transition="in" filter="fade">
                                      <p:cBhvr>
                                        <p:cTn id="61" dur="10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48131" name="Rectangle 3"/>
          <p:cNvSpPr>
            <a:spLocks noGrp="1" noChangeArrowheads="1"/>
          </p:cNvSpPr>
          <p:nvPr>
            <p:ph type="body" idx="1"/>
          </p:nvPr>
        </p:nvSpPr>
        <p:spPr>
          <a:xfrm>
            <a:off x="1295400" y="1600200"/>
            <a:ext cx="6934200" cy="4525963"/>
          </a:xfrm>
        </p:spPr>
        <p:txBody>
          <a:bodyPr/>
          <a:lstStyle/>
          <a:p>
            <a:endParaRPr lang="fa-IR" sz="2000">
              <a:solidFill>
                <a:schemeClr val="bg1"/>
              </a:solidFill>
              <a:cs typeface="B Nazanin" pitchFamily="2" charset="-78"/>
            </a:endParaRP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هر گونه قصد یا برنامه ای که بتواند ارزشهای ثبت شده یا طبقه بندی 	     داراییها و بدهیهای منعکس در صورتهای مالی را به گونه ای با اهمیت 	     تغییر دهد.</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افشای هر گونه برنامه برای تعطیل یا تغییر خطوط تولید.</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افشای مناسب هر گونه قصد و برنامه برای ایجاد تغییرات در سرمایه یا 	     ساختار آن.</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افشای بدهیهای احتمالی.</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رعایت کلیه مفاد قراردادهایی که عدم رعایت آنها می تواند اثر با اهمیتی 	     بر صورتهای مالی داشته باشد.</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تعهدات سرمایه ای (شامل قراردادهای منعقد شده و یا اشاره به مصوبات 	     هیئت مدیره یا سایر مراجع).</a:t>
            </a:r>
            <a:endParaRPr lang="en-US" sz="2000">
              <a:solidFill>
                <a:schemeClr val="bg1"/>
              </a:solidFill>
              <a:cs typeface="B Nazanin" pitchFamily="2" charset="-78"/>
            </a:endParaRPr>
          </a:p>
        </p:txBody>
      </p:sp>
      <p:sp>
        <p:nvSpPr>
          <p:cNvPr id="48132" name="AutoShape 4"/>
          <p:cNvSpPr>
            <a:spLocks noChangeArrowheads="1"/>
          </p:cNvSpPr>
          <p:nvPr/>
        </p:nvSpPr>
        <p:spPr bwMode="auto">
          <a:xfrm flipH="1">
            <a:off x="6400800" y="16764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8133" name="AutoShape 5"/>
          <p:cNvSpPr>
            <a:spLocks noChangeArrowheads="1"/>
          </p:cNvSpPr>
          <p:nvPr/>
        </p:nvSpPr>
        <p:spPr bwMode="auto">
          <a:xfrm flipH="1">
            <a:off x="1600200" y="56388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8134" name="Line 6"/>
          <p:cNvSpPr>
            <a:spLocks noChangeShapeType="1"/>
          </p:cNvSpPr>
          <p:nvPr/>
        </p:nvSpPr>
        <p:spPr bwMode="auto">
          <a:xfrm>
            <a:off x="1143000" y="1371600"/>
            <a:ext cx="6629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checkerboard(across)">
                                      <p:cBhvr>
                                        <p:cTn id="7" dur="500"/>
                                        <p:tgtEl>
                                          <p:spTgt spid="4813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8134"/>
                                        </p:tgtEl>
                                        <p:attrNameLst>
                                          <p:attrName>style.visibility</p:attrName>
                                        </p:attrNameLst>
                                      </p:cBhvr>
                                      <p:to>
                                        <p:strVal val="visible"/>
                                      </p:to>
                                    </p:set>
                                    <p:animEffect transition="in" filter="checkerboard(across)">
                                      <p:cBhvr>
                                        <p:cTn id="11" dur="500"/>
                                        <p:tgtEl>
                                          <p:spTgt spid="48134"/>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48132"/>
                                        </p:tgtEl>
                                        <p:attrNameLst>
                                          <p:attrName>style.visibility</p:attrName>
                                        </p:attrNameLst>
                                      </p:cBhvr>
                                      <p:to>
                                        <p:strVal val="visible"/>
                                      </p:to>
                                    </p:set>
                                    <p:anim calcmode="lin" valueType="num">
                                      <p:cBhvr>
                                        <p:cTn id="15" dur="500" fill="hold"/>
                                        <p:tgtEl>
                                          <p:spTgt spid="48132"/>
                                        </p:tgtEl>
                                        <p:attrNameLst>
                                          <p:attrName>ppt_w</p:attrName>
                                        </p:attrNameLst>
                                      </p:cBhvr>
                                      <p:tavLst>
                                        <p:tav tm="0">
                                          <p:val>
                                            <p:fltVal val="0"/>
                                          </p:val>
                                        </p:tav>
                                        <p:tav tm="100000">
                                          <p:val>
                                            <p:strVal val="#ppt_w"/>
                                          </p:val>
                                        </p:tav>
                                      </p:tavLst>
                                    </p:anim>
                                    <p:anim calcmode="lin" valueType="num">
                                      <p:cBhvr>
                                        <p:cTn id="16" dur="500" fill="hold"/>
                                        <p:tgtEl>
                                          <p:spTgt spid="48132"/>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17" presetClass="entr" presetSubtype="10" fill="hold" grpId="0" nodeType="afterEffect">
                                  <p:stCondLst>
                                    <p:cond delay="0"/>
                                  </p:stCondLst>
                                  <p:childTnLst>
                                    <p:set>
                                      <p:cBhvr>
                                        <p:cTn id="19" dur="1" fill="hold">
                                          <p:stCondLst>
                                            <p:cond delay="0"/>
                                          </p:stCondLst>
                                        </p:cTn>
                                        <p:tgtEl>
                                          <p:spTgt spid="48131">
                                            <p:txEl>
                                              <p:pRg st="1" end="1"/>
                                            </p:txEl>
                                          </p:spTgt>
                                        </p:tgtEl>
                                        <p:attrNameLst>
                                          <p:attrName>style.visibility</p:attrName>
                                        </p:attrNameLst>
                                      </p:cBhvr>
                                      <p:to>
                                        <p:strVal val="visible"/>
                                      </p:to>
                                    </p:set>
                                    <p:anim calcmode="lin" valueType="num">
                                      <p:cBhvr>
                                        <p:cTn id="20"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48131">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2000"/>
                            </p:stCondLst>
                            <p:childTnLst>
                              <p:par>
                                <p:cTn id="23" presetID="17" presetClass="entr" presetSubtype="10" fill="hold" grpId="0" nodeType="afterEffect">
                                  <p:stCondLst>
                                    <p:cond delay="0"/>
                                  </p:stCondLst>
                                  <p:childTnLst>
                                    <p:set>
                                      <p:cBhvr>
                                        <p:cTn id="24" dur="1" fill="hold">
                                          <p:stCondLst>
                                            <p:cond delay="0"/>
                                          </p:stCondLst>
                                        </p:cTn>
                                        <p:tgtEl>
                                          <p:spTgt spid="48131">
                                            <p:txEl>
                                              <p:pRg st="2" end="2"/>
                                            </p:txEl>
                                          </p:spTgt>
                                        </p:tgtEl>
                                        <p:attrNameLst>
                                          <p:attrName>style.visibility</p:attrName>
                                        </p:attrNameLst>
                                      </p:cBhvr>
                                      <p:to>
                                        <p:strVal val="visible"/>
                                      </p:to>
                                    </p:set>
                                    <p:anim calcmode="lin" valueType="num">
                                      <p:cBhvr>
                                        <p:cTn id="25"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2" end="2"/>
                                            </p:txEl>
                                          </p:spTgt>
                                        </p:tgtEl>
                                        <p:attrNameLst>
                                          <p:attrName>ppt_h</p:attrName>
                                        </p:attrNameLst>
                                      </p:cBhvr>
                                      <p:tavLst>
                                        <p:tav tm="0">
                                          <p:val>
                                            <p:strVal val="#ppt_h"/>
                                          </p:val>
                                        </p:tav>
                                        <p:tav tm="100000">
                                          <p:val>
                                            <p:strVal val="#ppt_h"/>
                                          </p:val>
                                        </p:tav>
                                      </p:tavLst>
                                    </p:anim>
                                  </p:childTnLst>
                                </p:cTn>
                              </p:par>
                            </p:childTnLst>
                          </p:cTn>
                        </p:par>
                        <p:par>
                          <p:cTn id="27" fill="hold">
                            <p:stCondLst>
                              <p:cond delay="2500"/>
                            </p:stCondLst>
                            <p:childTnLst>
                              <p:par>
                                <p:cTn id="28" presetID="17" presetClass="entr" presetSubtype="10" fill="hold" grpId="0" nodeType="afterEffect">
                                  <p:stCondLst>
                                    <p:cond delay="0"/>
                                  </p:stCondLst>
                                  <p:childTnLst>
                                    <p:set>
                                      <p:cBhvr>
                                        <p:cTn id="29" dur="1" fill="hold">
                                          <p:stCondLst>
                                            <p:cond delay="0"/>
                                          </p:stCondLst>
                                        </p:cTn>
                                        <p:tgtEl>
                                          <p:spTgt spid="48131">
                                            <p:txEl>
                                              <p:pRg st="3" end="3"/>
                                            </p:txEl>
                                          </p:spTgt>
                                        </p:tgtEl>
                                        <p:attrNameLst>
                                          <p:attrName>style.visibility</p:attrName>
                                        </p:attrNameLst>
                                      </p:cBhvr>
                                      <p:to>
                                        <p:strVal val="visible"/>
                                      </p:to>
                                    </p:set>
                                    <p:anim calcmode="lin" valueType="num">
                                      <p:cBhvr>
                                        <p:cTn id="30" dur="5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48131">
                                            <p:txEl>
                                              <p:pRg st="3" end="3"/>
                                            </p:txEl>
                                          </p:spTgt>
                                        </p:tgtEl>
                                        <p:attrNameLst>
                                          <p:attrName>ppt_h</p:attrName>
                                        </p:attrNameLst>
                                      </p:cBhvr>
                                      <p:tavLst>
                                        <p:tav tm="0">
                                          <p:val>
                                            <p:strVal val="#ppt_h"/>
                                          </p:val>
                                        </p:tav>
                                        <p:tav tm="100000">
                                          <p:val>
                                            <p:strVal val="#ppt_h"/>
                                          </p:val>
                                        </p:tav>
                                      </p:tavLst>
                                    </p:anim>
                                  </p:childTnLst>
                                </p:cTn>
                              </p:par>
                            </p:childTnLst>
                          </p:cTn>
                        </p:par>
                        <p:par>
                          <p:cTn id="32" fill="hold">
                            <p:stCondLst>
                              <p:cond delay="3000"/>
                            </p:stCondLst>
                            <p:childTnLst>
                              <p:par>
                                <p:cTn id="33" presetID="17" presetClass="entr" presetSubtype="10" fill="hold" grpId="0" nodeType="afterEffect">
                                  <p:stCondLst>
                                    <p:cond delay="0"/>
                                  </p:stCondLst>
                                  <p:childTnLst>
                                    <p:set>
                                      <p:cBhvr>
                                        <p:cTn id="34" dur="1" fill="hold">
                                          <p:stCondLst>
                                            <p:cond delay="0"/>
                                          </p:stCondLst>
                                        </p:cTn>
                                        <p:tgtEl>
                                          <p:spTgt spid="48131">
                                            <p:txEl>
                                              <p:pRg st="4" end="4"/>
                                            </p:txEl>
                                          </p:spTgt>
                                        </p:tgtEl>
                                        <p:attrNameLst>
                                          <p:attrName>style.visibility</p:attrName>
                                        </p:attrNameLst>
                                      </p:cBhvr>
                                      <p:to>
                                        <p:strVal val="visible"/>
                                      </p:to>
                                    </p:set>
                                    <p:anim calcmode="lin" valueType="num">
                                      <p:cBhvr>
                                        <p:cTn id="35" dur="5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8131">
                                            <p:txEl>
                                              <p:pRg st="4" end="4"/>
                                            </p:txEl>
                                          </p:spTgt>
                                        </p:tgtEl>
                                        <p:attrNameLst>
                                          <p:attrName>ppt_h</p:attrName>
                                        </p:attrNameLst>
                                      </p:cBhvr>
                                      <p:tavLst>
                                        <p:tav tm="0">
                                          <p:val>
                                            <p:strVal val="#ppt_h"/>
                                          </p:val>
                                        </p:tav>
                                        <p:tav tm="100000">
                                          <p:val>
                                            <p:strVal val="#ppt_h"/>
                                          </p:val>
                                        </p:tav>
                                      </p:tavLst>
                                    </p:anim>
                                  </p:childTnLst>
                                </p:cTn>
                              </p:par>
                            </p:childTnLst>
                          </p:cTn>
                        </p:par>
                        <p:par>
                          <p:cTn id="37" fill="hold">
                            <p:stCondLst>
                              <p:cond delay="3500"/>
                            </p:stCondLst>
                            <p:childTnLst>
                              <p:par>
                                <p:cTn id="38" presetID="17" presetClass="entr" presetSubtype="10" fill="hold" grpId="0" nodeType="afterEffect">
                                  <p:stCondLst>
                                    <p:cond delay="0"/>
                                  </p:stCondLst>
                                  <p:childTnLst>
                                    <p:set>
                                      <p:cBhvr>
                                        <p:cTn id="39" dur="1" fill="hold">
                                          <p:stCondLst>
                                            <p:cond delay="0"/>
                                          </p:stCondLst>
                                        </p:cTn>
                                        <p:tgtEl>
                                          <p:spTgt spid="48131">
                                            <p:txEl>
                                              <p:pRg st="5" end="5"/>
                                            </p:txEl>
                                          </p:spTgt>
                                        </p:tgtEl>
                                        <p:attrNameLst>
                                          <p:attrName>style.visibility</p:attrName>
                                        </p:attrNameLst>
                                      </p:cBhvr>
                                      <p:to>
                                        <p:strVal val="visible"/>
                                      </p:to>
                                    </p:set>
                                    <p:anim calcmode="lin" valueType="num">
                                      <p:cBhvr>
                                        <p:cTn id="40" dur="500" fill="hold"/>
                                        <p:tgtEl>
                                          <p:spTgt spid="48131">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48131">
                                            <p:txEl>
                                              <p:pRg st="5" end="5"/>
                                            </p:txEl>
                                          </p:spTgt>
                                        </p:tgtEl>
                                        <p:attrNameLst>
                                          <p:attrName>ppt_h</p:attrName>
                                        </p:attrNameLst>
                                      </p:cBhvr>
                                      <p:tavLst>
                                        <p:tav tm="0">
                                          <p:val>
                                            <p:strVal val="#ppt_h"/>
                                          </p:val>
                                        </p:tav>
                                        <p:tav tm="100000">
                                          <p:val>
                                            <p:strVal val="#ppt_h"/>
                                          </p:val>
                                        </p:tav>
                                      </p:tavLst>
                                    </p:anim>
                                  </p:childTnLst>
                                </p:cTn>
                              </p:par>
                            </p:childTnLst>
                          </p:cTn>
                        </p:par>
                        <p:par>
                          <p:cTn id="42" fill="hold">
                            <p:stCondLst>
                              <p:cond delay="4000"/>
                            </p:stCondLst>
                            <p:childTnLst>
                              <p:par>
                                <p:cTn id="43" presetID="17" presetClass="entr" presetSubtype="10" fill="hold" grpId="0" nodeType="afterEffect">
                                  <p:stCondLst>
                                    <p:cond delay="0"/>
                                  </p:stCondLst>
                                  <p:childTnLst>
                                    <p:set>
                                      <p:cBhvr>
                                        <p:cTn id="44" dur="1" fill="hold">
                                          <p:stCondLst>
                                            <p:cond delay="0"/>
                                          </p:stCondLst>
                                        </p:cTn>
                                        <p:tgtEl>
                                          <p:spTgt spid="48131">
                                            <p:txEl>
                                              <p:pRg st="6" end="6"/>
                                            </p:txEl>
                                          </p:spTgt>
                                        </p:tgtEl>
                                        <p:attrNameLst>
                                          <p:attrName>style.visibility</p:attrName>
                                        </p:attrNameLst>
                                      </p:cBhvr>
                                      <p:to>
                                        <p:strVal val="visible"/>
                                      </p:to>
                                    </p:set>
                                    <p:anim calcmode="lin" valueType="num">
                                      <p:cBhvr>
                                        <p:cTn id="45" dur="500" fill="hold"/>
                                        <p:tgtEl>
                                          <p:spTgt spid="48131">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48131">
                                            <p:txEl>
                                              <p:pRg st="6" end="6"/>
                                            </p:txEl>
                                          </p:spTgt>
                                        </p:tgtEl>
                                        <p:attrNameLst>
                                          <p:attrName>ppt_h</p:attrName>
                                        </p:attrNameLst>
                                      </p:cBhvr>
                                      <p:tavLst>
                                        <p:tav tm="0">
                                          <p:val>
                                            <p:strVal val="#ppt_h"/>
                                          </p:val>
                                        </p:tav>
                                        <p:tav tm="100000">
                                          <p:val>
                                            <p:strVal val="#ppt_h"/>
                                          </p:val>
                                        </p:tav>
                                      </p:tavLst>
                                    </p:anim>
                                  </p:childTnLst>
                                </p:cTn>
                              </p:par>
                            </p:childTnLst>
                          </p:cTn>
                        </p:par>
                        <p:par>
                          <p:cTn id="47" fill="hold">
                            <p:stCondLst>
                              <p:cond delay="4500"/>
                            </p:stCondLst>
                            <p:childTnLst>
                              <p:par>
                                <p:cTn id="48" presetID="17" presetClass="entr" presetSubtype="10" fill="hold" grpId="0" nodeType="afterEffect">
                                  <p:stCondLst>
                                    <p:cond delay="0"/>
                                  </p:stCondLst>
                                  <p:childTnLst>
                                    <p:set>
                                      <p:cBhvr>
                                        <p:cTn id="49" dur="1" fill="hold">
                                          <p:stCondLst>
                                            <p:cond delay="0"/>
                                          </p:stCondLst>
                                        </p:cTn>
                                        <p:tgtEl>
                                          <p:spTgt spid="48133"/>
                                        </p:tgtEl>
                                        <p:attrNameLst>
                                          <p:attrName>style.visibility</p:attrName>
                                        </p:attrNameLst>
                                      </p:cBhvr>
                                      <p:to>
                                        <p:strVal val="visible"/>
                                      </p:to>
                                    </p:set>
                                    <p:anim calcmode="lin" valueType="num">
                                      <p:cBhvr>
                                        <p:cTn id="50" dur="500" fill="hold"/>
                                        <p:tgtEl>
                                          <p:spTgt spid="48133"/>
                                        </p:tgtEl>
                                        <p:attrNameLst>
                                          <p:attrName>ppt_w</p:attrName>
                                        </p:attrNameLst>
                                      </p:cBhvr>
                                      <p:tavLst>
                                        <p:tav tm="0">
                                          <p:val>
                                            <p:fltVal val="0"/>
                                          </p:val>
                                        </p:tav>
                                        <p:tav tm="100000">
                                          <p:val>
                                            <p:strVal val="#ppt_w"/>
                                          </p:val>
                                        </p:tav>
                                      </p:tavLst>
                                    </p:anim>
                                    <p:anim calcmode="lin" valueType="num">
                                      <p:cBhvr>
                                        <p:cTn id="51" dur="500" fill="hold"/>
                                        <p:tgtEl>
                                          <p:spTgt spid="481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P spid="48132" grpId="0" animBg="1"/>
      <p:bldP spid="48133" grpId="0" animBg="1"/>
      <p:bldP spid="4813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49155" name="Rectangle 3"/>
          <p:cNvSpPr>
            <a:spLocks noGrp="1" noChangeArrowheads="1"/>
          </p:cNvSpPr>
          <p:nvPr>
            <p:ph type="body" idx="1"/>
          </p:nvPr>
        </p:nvSpPr>
        <p:spPr>
          <a:xfrm>
            <a:off x="1371600" y="1524000"/>
            <a:ext cx="6553200" cy="4724400"/>
          </a:xfrm>
        </p:spPr>
        <p:txBody>
          <a:bodyPr/>
          <a:lstStyle/>
          <a:p>
            <a:pPr>
              <a:lnSpc>
                <a:spcPct val="90000"/>
              </a:lnSpc>
            </a:pPr>
            <a:endParaRPr lang="fa-IR" sz="2000">
              <a:solidFill>
                <a:schemeClr val="bg1"/>
              </a:solidFill>
              <a:cs typeface="B Nazanin" pitchFamily="2" charset="-78"/>
            </a:endParaRP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فهرست و مشخصات معاملات با اشخاص وابسته و معاملات موضوع 	     ماده 129 اصلاحیه قانون تجارت ، شامل نام اشخاص وابسته ، نوع 	     وابستگی، شرح و مبلغ هر معامله.</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در اختیار قرار دادن کلیه دفاتر و مدارک پشتوانه آنها.</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تفکیک هزینه های جاری و سرمایه ای.</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ثبت بودن کلیه داراییهای متعلق به شرکت در دفاتر و انعکاس آنها 	     در صورتهای مالی.</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مالکیت شرکت بر کلیه داراییهای منعکس در ترازنامه با ذکر هرگونه 	     محدودیت درباره آنها (مانند در اختیار نبودن یا در گرو بودن).</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تعیین موجودی نقد پایان دوره مالی براساس شمارش آن.</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فهرست کلیه حسابهای بانکی شرکت، شامل هرگونه حساب بانکی 	     به نام اشخاص حقیقی مربوط به فعالیتهای شرکت (داخل یا خارج 	     کشور) و نیز حسابهای بسته شده طی دوره مالی.</a:t>
            </a:r>
            <a:endParaRPr lang="en-US" sz="2000">
              <a:solidFill>
                <a:schemeClr val="bg1"/>
              </a:solidFill>
              <a:cs typeface="B Nazanin" pitchFamily="2" charset="-78"/>
            </a:endParaRPr>
          </a:p>
        </p:txBody>
      </p:sp>
      <p:sp>
        <p:nvSpPr>
          <p:cNvPr id="49156" name="AutoShape 4"/>
          <p:cNvSpPr>
            <a:spLocks noChangeArrowheads="1"/>
          </p:cNvSpPr>
          <p:nvPr/>
        </p:nvSpPr>
        <p:spPr bwMode="auto">
          <a:xfrm flipH="1">
            <a:off x="6172200" y="15240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9157" name="AutoShape 5"/>
          <p:cNvSpPr>
            <a:spLocks noChangeArrowheads="1"/>
          </p:cNvSpPr>
          <p:nvPr/>
        </p:nvSpPr>
        <p:spPr bwMode="auto">
          <a:xfrm flipH="1">
            <a:off x="1447800" y="57912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49158" name="Line 6"/>
          <p:cNvSpPr>
            <a:spLocks noChangeShapeType="1"/>
          </p:cNvSpPr>
          <p:nvPr/>
        </p:nvSpPr>
        <p:spPr bwMode="auto">
          <a:xfrm>
            <a:off x="1066800" y="1295400"/>
            <a:ext cx="6324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linds(horizontal)">
                                      <p:cBhvr>
                                        <p:cTn id="7" dur="500"/>
                                        <p:tgtEl>
                                          <p:spTgt spid="4915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9158"/>
                                        </p:tgtEl>
                                        <p:attrNameLst>
                                          <p:attrName>style.visibility</p:attrName>
                                        </p:attrNameLst>
                                      </p:cBhvr>
                                      <p:to>
                                        <p:strVal val="visible"/>
                                      </p:to>
                                    </p:set>
                                    <p:animEffect transition="in" filter="checkerboard(across)">
                                      <p:cBhvr>
                                        <p:cTn id="11" dur="500"/>
                                        <p:tgtEl>
                                          <p:spTgt spid="49158"/>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49156"/>
                                        </p:tgtEl>
                                        <p:attrNameLst>
                                          <p:attrName>style.visibility</p:attrName>
                                        </p:attrNameLst>
                                      </p:cBhvr>
                                      <p:to>
                                        <p:strVal val="visible"/>
                                      </p:to>
                                    </p:set>
                                    <p:anim calcmode="lin" valueType="num">
                                      <p:cBhvr>
                                        <p:cTn id="15" dur="500" fill="hold"/>
                                        <p:tgtEl>
                                          <p:spTgt spid="49156"/>
                                        </p:tgtEl>
                                        <p:attrNameLst>
                                          <p:attrName>ppt_w</p:attrName>
                                        </p:attrNameLst>
                                      </p:cBhvr>
                                      <p:tavLst>
                                        <p:tav tm="0">
                                          <p:val>
                                            <p:fltVal val="0"/>
                                          </p:val>
                                        </p:tav>
                                        <p:tav tm="100000">
                                          <p:val>
                                            <p:strVal val="#ppt_w"/>
                                          </p:val>
                                        </p:tav>
                                      </p:tavLst>
                                    </p:anim>
                                    <p:anim calcmode="lin" valueType="num">
                                      <p:cBhvr>
                                        <p:cTn id="16" dur="500" fill="hold"/>
                                        <p:tgtEl>
                                          <p:spTgt spid="49156"/>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50" presetClass="entr" presetSubtype="0" decel="100000" fill="hold" grpId="0" nodeType="afterEffect">
                                  <p:stCondLst>
                                    <p:cond delay="0"/>
                                  </p:stCondLst>
                                  <p:childTnLst>
                                    <p:set>
                                      <p:cBhvr>
                                        <p:cTn id="19" dur="1" fill="hold">
                                          <p:stCondLst>
                                            <p:cond delay="0"/>
                                          </p:stCondLst>
                                        </p:cTn>
                                        <p:tgtEl>
                                          <p:spTgt spid="49155">
                                            <p:txEl>
                                              <p:pRg st="1" end="1"/>
                                            </p:txEl>
                                          </p:spTgt>
                                        </p:tgtEl>
                                        <p:attrNameLst>
                                          <p:attrName>style.visibility</p:attrName>
                                        </p:attrNameLst>
                                      </p:cBhvr>
                                      <p:to>
                                        <p:strVal val="visible"/>
                                      </p:to>
                                    </p:set>
                                    <p:anim calcmode="lin" valueType="num">
                                      <p:cBhvr>
                                        <p:cTn id="20" dur="1000" fill="hold"/>
                                        <p:tgtEl>
                                          <p:spTgt spid="49155">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49155">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49155">
                                            <p:txEl>
                                              <p:pRg st="1" end="1"/>
                                            </p:txEl>
                                          </p:spTgt>
                                        </p:tgtEl>
                                      </p:cBhvr>
                                    </p:animEffect>
                                  </p:childTnLst>
                                </p:cTn>
                              </p:par>
                            </p:childTnLst>
                          </p:cTn>
                        </p:par>
                        <p:par>
                          <p:cTn id="23" fill="hold">
                            <p:stCondLst>
                              <p:cond delay="2500"/>
                            </p:stCondLst>
                            <p:childTnLst>
                              <p:par>
                                <p:cTn id="24" presetID="50" presetClass="entr" presetSubtype="0" decel="100000" fill="hold" grpId="0" nodeType="afterEffect">
                                  <p:stCondLst>
                                    <p:cond delay="0"/>
                                  </p:stCondLst>
                                  <p:childTnLst>
                                    <p:set>
                                      <p:cBhvr>
                                        <p:cTn id="25" dur="1" fill="hold">
                                          <p:stCondLst>
                                            <p:cond delay="0"/>
                                          </p:stCondLst>
                                        </p:cTn>
                                        <p:tgtEl>
                                          <p:spTgt spid="49155">
                                            <p:txEl>
                                              <p:pRg st="2" end="2"/>
                                            </p:txEl>
                                          </p:spTgt>
                                        </p:tgtEl>
                                        <p:attrNameLst>
                                          <p:attrName>style.visibility</p:attrName>
                                        </p:attrNameLst>
                                      </p:cBhvr>
                                      <p:to>
                                        <p:strVal val="visible"/>
                                      </p:to>
                                    </p:set>
                                    <p:anim calcmode="lin" valueType="num">
                                      <p:cBhvr>
                                        <p:cTn id="26" dur="1000" fill="hold"/>
                                        <p:tgtEl>
                                          <p:spTgt spid="49155">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49155">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49155">
                                            <p:txEl>
                                              <p:pRg st="2" end="2"/>
                                            </p:txEl>
                                          </p:spTgt>
                                        </p:tgtEl>
                                      </p:cBhvr>
                                    </p:animEffect>
                                  </p:childTnLst>
                                </p:cTn>
                              </p:par>
                            </p:childTnLst>
                          </p:cTn>
                        </p:par>
                        <p:par>
                          <p:cTn id="29" fill="hold">
                            <p:stCondLst>
                              <p:cond delay="3500"/>
                            </p:stCondLst>
                            <p:childTnLst>
                              <p:par>
                                <p:cTn id="30" presetID="50" presetClass="entr" presetSubtype="0" decel="100000" fill="hold" grpId="0" nodeType="afterEffect">
                                  <p:stCondLst>
                                    <p:cond delay="0"/>
                                  </p:stCondLst>
                                  <p:childTnLst>
                                    <p:set>
                                      <p:cBhvr>
                                        <p:cTn id="31" dur="1" fill="hold">
                                          <p:stCondLst>
                                            <p:cond delay="0"/>
                                          </p:stCondLst>
                                        </p:cTn>
                                        <p:tgtEl>
                                          <p:spTgt spid="49155">
                                            <p:txEl>
                                              <p:pRg st="3" end="3"/>
                                            </p:txEl>
                                          </p:spTgt>
                                        </p:tgtEl>
                                        <p:attrNameLst>
                                          <p:attrName>style.visibility</p:attrName>
                                        </p:attrNameLst>
                                      </p:cBhvr>
                                      <p:to>
                                        <p:strVal val="visible"/>
                                      </p:to>
                                    </p:set>
                                    <p:anim calcmode="lin" valueType="num">
                                      <p:cBhvr>
                                        <p:cTn id="32" dur="1000" fill="hold"/>
                                        <p:tgtEl>
                                          <p:spTgt spid="49155">
                                            <p:txEl>
                                              <p:pRg st="3" end="3"/>
                                            </p:txEl>
                                          </p:spTgt>
                                        </p:tgtEl>
                                        <p:attrNameLst>
                                          <p:attrName>ppt_w</p:attrName>
                                        </p:attrNameLst>
                                      </p:cBhvr>
                                      <p:tavLst>
                                        <p:tav tm="0">
                                          <p:val>
                                            <p:strVal val="#ppt_w+.3"/>
                                          </p:val>
                                        </p:tav>
                                        <p:tav tm="100000">
                                          <p:val>
                                            <p:strVal val="#ppt_w"/>
                                          </p:val>
                                        </p:tav>
                                      </p:tavLst>
                                    </p:anim>
                                    <p:anim calcmode="lin" valueType="num">
                                      <p:cBhvr>
                                        <p:cTn id="33" dur="1000" fill="hold"/>
                                        <p:tgtEl>
                                          <p:spTgt spid="49155">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49155">
                                            <p:txEl>
                                              <p:pRg st="3" end="3"/>
                                            </p:txEl>
                                          </p:spTgt>
                                        </p:tgtEl>
                                      </p:cBhvr>
                                    </p:animEffect>
                                  </p:childTnLst>
                                </p:cTn>
                              </p:par>
                            </p:childTnLst>
                          </p:cTn>
                        </p:par>
                        <p:par>
                          <p:cTn id="35" fill="hold">
                            <p:stCondLst>
                              <p:cond delay="4500"/>
                            </p:stCondLst>
                            <p:childTnLst>
                              <p:par>
                                <p:cTn id="36" presetID="50" presetClass="entr" presetSubtype="0" decel="100000" fill="hold" grpId="0" nodeType="afterEffect">
                                  <p:stCondLst>
                                    <p:cond delay="0"/>
                                  </p:stCondLst>
                                  <p:childTnLst>
                                    <p:set>
                                      <p:cBhvr>
                                        <p:cTn id="37" dur="1" fill="hold">
                                          <p:stCondLst>
                                            <p:cond delay="0"/>
                                          </p:stCondLst>
                                        </p:cTn>
                                        <p:tgtEl>
                                          <p:spTgt spid="49155">
                                            <p:txEl>
                                              <p:pRg st="4" end="4"/>
                                            </p:txEl>
                                          </p:spTgt>
                                        </p:tgtEl>
                                        <p:attrNameLst>
                                          <p:attrName>style.visibility</p:attrName>
                                        </p:attrNameLst>
                                      </p:cBhvr>
                                      <p:to>
                                        <p:strVal val="visible"/>
                                      </p:to>
                                    </p:set>
                                    <p:anim calcmode="lin" valueType="num">
                                      <p:cBhvr>
                                        <p:cTn id="38" dur="1000" fill="hold"/>
                                        <p:tgtEl>
                                          <p:spTgt spid="49155">
                                            <p:txEl>
                                              <p:pRg st="4" end="4"/>
                                            </p:txEl>
                                          </p:spTgt>
                                        </p:tgtEl>
                                        <p:attrNameLst>
                                          <p:attrName>ppt_w</p:attrName>
                                        </p:attrNameLst>
                                      </p:cBhvr>
                                      <p:tavLst>
                                        <p:tav tm="0">
                                          <p:val>
                                            <p:strVal val="#ppt_w+.3"/>
                                          </p:val>
                                        </p:tav>
                                        <p:tav tm="100000">
                                          <p:val>
                                            <p:strVal val="#ppt_w"/>
                                          </p:val>
                                        </p:tav>
                                      </p:tavLst>
                                    </p:anim>
                                    <p:anim calcmode="lin" valueType="num">
                                      <p:cBhvr>
                                        <p:cTn id="39" dur="1000" fill="hold"/>
                                        <p:tgtEl>
                                          <p:spTgt spid="49155">
                                            <p:txEl>
                                              <p:pRg st="4" end="4"/>
                                            </p:txEl>
                                          </p:spTgt>
                                        </p:tgtEl>
                                        <p:attrNameLst>
                                          <p:attrName>ppt_h</p:attrName>
                                        </p:attrNameLst>
                                      </p:cBhvr>
                                      <p:tavLst>
                                        <p:tav tm="0">
                                          <p:val>
                                            <p:strVal val="#ppt_h"/>
                                          </p:val>
                                        </p:tav>
                                        <p:tav tm="100000">
                                          <p:val>
                                            <p:strVal val="#ppt_h"/>
                                          </p:val>
                                        </p:tav>
                                      </p:tavLst>
                                    </p:anim>
                                    <p:animEffect transition="in" filter="fade">
                                      <p:cBhvr>
                                        <p:cTn id="40" dur="1000"/>
                                        <p:tgtEl>
                                          <p:spTgt spid="49155">
                                            <p:txEl>
                                              <p:pRg st="4" end="4"/>
                                            </p:txEl>
                                          </p:spTgt>
                                        </p:tgtEl>
                                      </p:cBhvr>
                                    </p:animEffect>
                                  </p:childTnLst>
                                </p:cTn>
                              </p:par>
                            </p:childTnLst>
                          </p:cTn>
                        </p:par>
                        <p:par>
                          <p:cTn id="41" fill="hold">
                            <p:stCondLst>
                              <p:cond delay="5500"/>
                            </p:stCondLst>
                            <p:childTnLst>
                              <p:par>
                                <p:cTn id="42" presetID="50" presetClass="entr" presetSubtype="0" decel="100000" fill="hold" grpId="0" nodeType="afterEffect">
                                  <p:stCondLst>
                                    <p:cond delay="0"/>
                                  </p:stCondLst>
                                  <p:childTnLst>
                                    <p:set>
                                      <p:cBhvr>
                                        <p:cTn id="43" dur="1" fill="hold">
                                          <p:stCondLst>
                                            <p:cond delay="0"/>
                                          </p:stCondLst>
                                        </p:cTn>
                                        <p:tgtEl>
                                          <p:spTgt spid="49155">
                                            <p:txEl>
                                              <p:pRg st="5" end="5"/>
                                            </p:txEl>
                                          </p:spTgt>
                                        </p:tgtEl>
                                        <p:attrNameLst>
                                          <p:attrName>style.visibility</p:attrName>
                                        </p:attrNameLst>
                                      </p:cBhvr>
                                      <p:to>
                                        <p:strVal val="visible"/>
                                      </p:to>
                                    </p:set>
                                    <p:anim calcmode="lin" valueType="num">
                                      <p:cBhvr>
                                        <p:cTn id="44" dur="1000" fill="hold"/>
                                        <p:tgtEl>
                                          <p:spTgt spid="49155">
                                            <p:txEl>
                                              <p:pRg st="5" end="5"/>
                                            </p:txEl>
                                          </p:spTgt>
                                        </p:tgtEl>
                                        <p:attrNameLst>
                                          <p:attrName>ppt_w</p:attrName>
                                        </p:attrNameLst>
                                      </p:cBhvr>
                                      <p:tavLst>
                                        <p:tav tm="0">
                                          <p:val>
                                            <p:strVal val="#ppt_w+.3"/>
                                          </p:val>
                                        </p:tav>
                                        <p:tav tm="100000">
                                          <p:val>
                                            <p:strVal val="#ppt_w"/>
                                          </p:val>
                                        </p:tav>
                                      </p:tavLst>
                                    </p:anim>
                                    <p:anim calcmode="lin" valueType="num">
                                      <p:cBhvr>
                                        <p:cTn id="45" dur="1000" fill="hold"/>
                                        <p:tgtEl>
                                          <p:spTgt spid="49155">
                                            <p:txEl>
                                              <p:pRg st="5" end="5"/>
                                            </p:txEl>
                                          </p:spTgt>
                                        </p:tgtEl>
                                        <p:attrNameLst>
                                          <p:attrName>ppt_h</p:attrName>
                                        </p:attrNameLst>
                                      </p:cBhvr>
                                      <p:tavLst>
                                        <p:tav tm="0">
                                          <p:val>
                                            <p:strVal val="#ppt_h"/>
                                          </p:val>
                                        </p:tav>
                                        <p:tav tm="100000">
                                          <p:val>
                                            <p:strVal val="#ppt_h"/>
                                          </p:val>
                                        </p:tav>
                                      </p:tavLst>
                                    </p:anim>
                                    <p:animEffect transition="in" filter="fade">
                                      <p:cBhvr>
                                        <p:cTn id="46" dur="1000"/>
                                        <p:tgtEl>
                                          <p:spTgt spid="49155">
                                            <p:txEl>
                                              <p:pRg st="5" end="5"/>
                                            </p:txEl>
                                          </p:spTgt>
                                        </p:tgtEl>
                                      </p:cBhvr>
                                    </p:animEffect>
                                  </p:childTnLst>
                                </p:cTn>
                              </p:par>
                            </p:childTnLst>
                          </p:cTn>
                        </p:par>
                        <p:par>
                          <p:cTn id="47" fill="hold">
                            <p:stCondLst>
                              <p:cond delay="6500"/>
                            </p:stCondLst>
                            <p:childTnLst>
                              <p:par>
                                <p:cTn id="48" presetID="50" presetClass="entr" presetSubtype="0" decel="100000" fill="hold" grpId="0" nodeType="afterEffect">
                                  <p:stCondLst>
                                    <p:cond delay="0"/>
                                  </p:stCondLst>
                                  <p:childTnLst>
                                    <p:set>
                                      <p:cBhvr>
                                        <p:cTn id="49" dur="1" fill="hold">
                                          <p:stCondLst>
                                            <p:cond delay="0"/>
                                          </p:stCondLst>
                                        </p:cTn>
                                        <p:tgtEl>
                                          <p:spTgt spid="49155">
                                            <p:txEl>
                                              <p:pRg st="6" end="6"/>
                                            </p:txEl>
                                          </p:spTgt>
                                        </p:tgtEl>
                                        <p:attrNameLst>
                                          <p:attrName>style.visibility</p:attrName>
                                        </p:attrNameLst>
                                      </p:cBhvr>
                                      <p:to>
                                        <p:strVal val="visible"/>
                                      </p:to>
                                    </p:set>
                                    <p:anim calcmode="lin" valueType="num">
                                      <p:cBhvr>
                                        <p:cTn id="50" dur="1000" fill="hold"/>
                                        <p:tgtEl>
                                          <p:spTgt spid="49155">
                                            <p:txEl>
                                              <p:pRg st="6" end="6"/>
                                            </p:txEl>
                                          </p:spTgt>
                                        </p:tgtEl>
                                        <p:attrNameLst>
                                          <p:attrName>ppt_w</p:attrName>
                                        </p:attrNameLst>
                                      </p:cBhvr>
                                      <p:tavLst>
                                        <p:tav tm="0">
                                          <p:val>
                                            <p:strVal val="#ppt_w+.3"/>
                                          </p:val>
                                        </p:tav>
                                        <p:tav tm="100000">
                                          <p:val>
                                            <p:strVal val="#ppt_w"/>
                                          </p:val>
                                        </p:tav>
                                      </p:tavLst>
                                    </p:anim>
                                    <p:anim calcmode="lin" valueType="num">
                                      <p:cBhvr>
                                        <p:cTn id="51" dur="1000" fill="hold"/>
                                        <p:tgtEl>
                                          <p:spTgt spid="49155">
                                            <p:txEl>
                                              <p:pRg st="6" end="6"/>
                                            </p:txEl>
                                          </p:spTgt>
                                        </p:tgtEl>
                                        <p:attrNameLst>
                                          <p:attrName>ppt_h</p:attrName>
                                        </p:attrNameLst>
                                      </p:cBhvr>
                                      <p:tavLst>
                                        <p:tav tm="0">
                                          <p:val>
                                            <p:strVal val="#ppt_h"/>
                                          </p:val>
                                        </p:tav>
                                        <p:tav tm="100000">
                                          <p:val>
                                            <p:strVal val="#ppt_h"/>
                                          </p:val>
                                        </p:tav>
                                      </p:tavLst>
                                    </p:anim>
                                    <p:animEffect transition="in" filter="fade">
                                      <p:cBhvr>
                                        <p:cTn id="52" dur="1000"/>
                                        <p:tgtEl>
                                          <p:spTgt spid="49155">
                                            <p:txEl>
                                              <p:pRg st="6" end="6"/>
                                            </p:txEl>
                                          </p:spTgt>
                                        </p:tgtEl>
                                      </p:cBhvr>
                                    </p:animEffect>
                                  </p:childTnLst>
                                </p:cTn>
                              </p:par>
                            </p:childTnLst>
                          </p:cTn>
                        </p:par>
                        <p:par>
                          <p:cTn id="53" fill="hold">
                            <p:stCondLst>
                              <p:cond delay="7500"/>
                            </p:stCondLst>
                            <p:childTnLst>
                              <p:par>
                                <p:cTn id="54" presetID="50" presetClass="entr" presetSubtype="0" decel="100000" fill="hold" grpId="0" nodeType="afterEffect">
                                  <p:stCondLst>
                                    <p:cond delay="0"/>
                                  </p:stCondLst>
                                  <p:childTnLst>
                                    <p:set>
                                      <p:cBhvr>
                                        <p:cTn id="55" dur="1" fill="hold">
                                          <p:stCondLst>
                                            <p:cond delay="0"/>
                                          </p:stCondLst>
                                        </p:cTn>
                                        <p:tgtEl>
                                          <p:spTgt spid="49155">
                                            <p:txEl>
                                              <p:pRg st="7" end="7"/>
                                            </p:txEl>
                                          </p:spTgt>
                                        </p:tgtEl>
                                        <p:attrNameLst>
                                          <p:attrName>style.visibility</p:attrName>
                                        </p:attrNameLst>
                                      </p:cBhvr>
                                      <p:to>
                                        <p:strVal val="visible"/>
                                      </p:to>
                                    </p:set>
                                    <p:anim calcmode="lin" valueType="num">
                                      <p:cBhvr>
                                        <p:cTn id="56" dur="1000" fill="hold"/>
                                        <p:tgtEl>
                                          <p:spTgt spid="49155">
                                            <p:txEl>
                                              <p:pRg st="7" end="7"/>
                                            </p:txEl>
                                          </p:spTgt>
                                        </p:tgtEl>
                                        <p:attrNameLst>
                                          <p:attrName>ppt_w</p:attrName>
                                        </p:attrNameLst>
                                      </p:cBhvr>
                                      <p:tavLst>
                                        <p:tav tm="0">
                                          <p:val>
                                            <p:strVal val="#ppt_w+.3"/>
                                          </p:val>
                                        </p:tav>
                                        <p:tav tm="100000">
                                          <p:val>
                                            <p:strVal val="#ppt_w"/>
                                          </p:val>
                                        </p:tav>
                                      </p:tavLst>
                                    </p:anim>
                                    <p:anim calcmode="lin" valueType="num">
                                      <p:cBhvr>
                                        <p:cTn id="57" dur="1000" fill="hold"/>
                                        <p:tgtEl>
                                          <p:spTgt spid="4915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9155">
                                            <p:txEl>
                                              <p:pRg st="7" end="7"/>
                                            </p:txEl>
                                          </p:spTgt>
                                        </p:tgtEl>
                                      </p:cBhvr>
                                    </p:animEffect>
                                  </p:childTnLst>
                                </p:cTn>
                              </p:par>
                            </p:childTnLst>
                          </p:cTn>
                        </p:par>
                        <p:par>
                          <p:cTn id="59" fill="hold">
                            <p:stCondLst>
                              <p:cond delay="8500"/>
                            </p:stCondLst>
                            <p:childTnLst>
                              <p:par>
                                <p:cTn id="60" presetID="17" presetClass="entr" presetSubtype="10" fill="hold" grpId="0" nodeType="afterEffect">
                                  <p:stCondLst>
                                    <p:cond delay="0"/>
                                  </p:stCondLst>
                                  <p:childTnLst>
                                    <p:set>
                                      <p:cBhvr>
                                        <p:cTn id="61" dur="1" fill="hold">
                                          <p:stCondLst>
                                            <p:cond delay="0"/>
                                          </p:stCondLst>
                                        </p:cTn>
                                        <p:tgtEl>
                                          <p:spTgt spid="49157"/>
                                        </p:tgtEl>
                                        <p:attrNameLst>
                                          <p:attrName>style.visibility</p:attrName>
                                        </p:attrNameLst>
                                      </p:cBhvr>
                                      <p:to>
                                        <p:strVal val="visible"/>
                                      </p:to>
                                    </p:set>
                                    <p:anim calcmode="lin" valueType="num">
                                      <p:cBhvr>
                                        <p:cTn id="62" dur="500" fill="hold"/>
                                        <p:tgtEl>
                                          <p:spTgt spid="49157"/>
                                        </p:tgtEl>
                                        <p:attrNameLst>
                                          <p:attrName>ppt_w</p:attrName>
                                        </p:attrNameLst>
                                      </p:cBhvr>
                                      <p:tavLst>
                                        <p:tav tm="0">
                                          <p:val>
                                            <p:fltVal val="0"/>
                                          </p:val>
                                        </p:tav>
                                        <p:tav tm="100000">
                                          <p:val>
                                            <p:strVal val="#ppt_w"/>
                                          </p:val>
                                        </p:tav>
                                      </p:tavLst>
                                    </p:anim>
                                    <p:anim calcmode="lin" valueType="num">
                                      <p:cBhvr>
                                        <p:cTn id="63" dur="500" fill="hold"/>
                                        <p:tgtEl>
                                          <p:spTgt spid="4915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P spid="49156" grpId="0" animBg="1"/>
      <p:bldP spid="49157" grpId="0" animBg="1"/>
      <p:bldP spid="4915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1401762"/>
          </a:xfrm>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50179" name="Rectangle 3"/>
          <p:cNvSpPr>
            <a:spLocks noGrp="1" noChangeArrowheads="1"/>
          </p:cNvSpPr>
          <p:nvPr>
            <p:ph type="body" idx="1"/>
          </p:nvPr>
        </p:nvSpPr>
        <p:spPr>
          <a:xfrm>
            <a:off x="1371600" y="1676400"/>
            <a:ext cx="6553200" cy="4525963"/>
          </a:xfrm>
        </p:spPr>
        <p:txBody>
          <a:bodyPr/>
          <a:lstStyle/>
          <a:p>
            <a:endParaRPr lang="fa-IR" sz="2000">
              <a:solidFill>
                <a:schemeClr val="bg1"/>
              </a:solidFill>
              <a:cs typeface="B Nazanin" pitchFamily="2" charset="-78"/>
            </a:endParaRP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تعیین مقادیر موجودیهای مواد و کالا از طریق سوابق و مدارک 	حسابداری و اثبات مقادیرمزبور از طریق شمارش مداوم موجودیها یا 	شمارش آنها به صورت حداقل یک نوبت در سال.</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هدف مدیریت از تحصیل سرمایه گذاریها.</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به حساب دارایی منظور شدن مخارجی که انتظار می رود دارای 	     منافع آتی باشد.</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خارج کردن بهای تمام شده و استهلاک انباشته کلیه داراییهای 	     فروخته شده ، اسقاط یا غیرقابل استفاده از حسابهای اموال، 	     ماشین آلات و تجهیزات.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مناسب بودن نرخها و روشهای استهلاک داراییها.</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اموال، ماشین آلات و تجهیزات استفاده نشده طی سال ،شامل 	     مدت و دلیل عدم استفاده.</a:t>
            </a:r>
            <a:endParaRPr lang="en-US" sz="2000">
              <a:solidFill>
                <a:schemeClr val="bg1"/>
              </a:solidFill>
              <a:cs typeface="B Nazanin" pitchFamily="2" charset="-78"/>
            </a:endParaRPr>
          </a:p>
        </p:txBody>
      </p:sp>
      <p:sp>
        <p:nvSpPr>
          <p:cNvPr id="50180" name="AutoShape 4"/>
          <p:cNvSpPr>
            <a:spLocks noChangeArrowheads="1"/>
          </p:cNvSpPr>
          <p:nvPr/>
        </p:nvSpPr>
        <p:spPr bwMode="auto">
          <a:xfrm flipH="1">
            <a:off x="6019800" y="18288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50181" name="AutoShape 5"/>
          <p:cNvSpPr>
            <a:spLocks noChangeArrowheads="1"/>
          </p:cNvSpPr>
          <p:nvPr/>
        </p:nvSpPr>
        <p:spPr bwMode="auto">
          <a:xfrm flipH="1">
            <a:off x="2057400" y="59436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50182" name="Line 6"/>
          <p:cNvSpPr>
            <a:spLocks noChangeShapeType="1"/>
          </p:cNvSpPr>
          <p:nvPr/>
        </p:nvSpPr>
        <p:spPr bwMode="auto">
          <a:xfrm>
            <a:off x="1371600" y="1447800"/>
            <a:ext cx="6248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500" fill="hold"/>
                                        <p:tgtEl>
                                          <p:spTgt spid="50178"/>
                                        </p:tgtEl>
                                        <p:attrNameLst>
                                          <p:attrName>ppt_w</p:attrName>
                                        </p:attrNameLst>
                                      </p:cBhvr>
                                      <p:tavLst>
                                        <p:tav tm="0">
                                          <p:val>
                                            <p:fltVal val="0"/>
                                          </p:val>
                                        </p:tav>
                                        <p:tav tm="100000">
                                          <p:val>
                                            <p:strVal val="#ppt_w"/>
                                          </p:val>
                                        </p:tav>
                                      </p:tavLst>
                                    </p:anim>
                                    <p:anim calcmode="lin" valueType="num">
                                      <p:cBhvr>
                                        <p:cTn id="8" dur="500" fill="hold"/>
                                        <p:tgtEl>
                                          <p:spTgt spid="5017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checkerboard(across)">
                                      <p:cBhvr>
                                        <p:cTn id="12" dur="500"/>
                                        <p:tgtEl>
                                          <p:spTgt spid="50182"/>
                                        </p:tgtEl>
                                      </p:cBhvr>
                                    </p:animEffect>
                                  </p:childTnLst>
                                </p:cTn>
                              </p:par>
                            </p:childTnLst>
                          </p:cTn>
                        </p:par>
                        <p:par>
                          <p:cTn id="13" fill="hold">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50180"/>
                                        </p:tgtEl>
                                        <p:attrNameLst>
                                          <p:attrName>style.visibility</p:attrName>
                                        </p:attrNameLst>
                                      </p:cBhvr>
                                      <p:to>
                                        <p:strVal val="visible"/>
                                      </p:to>
                                    </p:set>
                                    <p:anim calcmode="lin" valueType="num">
                                      <p:cBhvr>
                                        <p:cTn id="16" dur="500" fill="hold"/>
                                        <p:tgtEl>
                                          <p:spTgt spid="50180"/>
                                        </p:tgtEl>
                                        <p:attrNameLst>
                                          <p:attrName>ppt_w</p:attrName>
                                        </p:attrNameLst>
                                      </p:cBhvr>
                                      <p:tavLst>
                                        <p:tav tm="0">
                                          <p:val>
                                            <p:fltVal val="0"/>
                                          </p:val>
                                        </p:tav>
                                        <p:tav tm="100000">
                                          <p:val>
                                            <p:strVal val="#ppt_w"/>
                                          </p:val>
                                        </p:tav>
                                      </p:tavLst>
                                    </p:anim>
                                    <p:anim calcmode="lin" valueType="num">
                                      <p:cBhvr>
                                        <p:cTn id="17" dur="500" fill="hold"/>
                                        <p:tgtEl>
                                          <p:spTgt spid="50180"/>
                                        </p:tgtEl>
                                        <p:attrNameLst>
                                          <p:attrName>ppt_h</p:attrName>
                                        </p:attrNameLst>
                                      </p:cBhvr>
                                      <p:tavLst>
                                        <p:tav tm="0">
                                          <p:val>
                                            <p:strVal val="#ppt_h"/>
                                          </p:val>
                                        </p:tav>
                                        <p:tav tm="100000">
                                          <p:val>
                                            <p:strVal val="#ppt_h"/>
                                          </p:val>
                                        </p:tav>
                                      </p:tavLst>
                                    </p:anim>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50179">
                                            <p:txEl>
                                              <p:pRg st="1" end="1"/>
                                            </p:txEl>
                                          </p:spTgt>
                                        </p:tgtEl>
                                        <p:attrNameLst>
                                          <p:attrName>style.visibility</p:attrName>
                                        </p:attrNameLst>
                                      </p:cBhvr>
                                      <p:to>
                                        <p:strVal val="visible"/>
                                      </p:to>
                                    </p:set>
                                    <p:animEffect transition="in" filter="fade">
                                      <p:cBhvr>
                                        <p:cTn id="21" dur="1000"/>
                                        <p:tgtEl>
                                          <p:spTgt spid="50179">
                                            <p:txEl>
                                              <p:pRg st="1" end="1"/>
                                            </p:txEl>
                                          </p:spTgt>
                                        </p:tgtEl>
                                      </p:cBhvr>
                                    </p:animEffect>
                                    <p:anim calcmode="lin" valueType="num">
                                      <p:cBhvr>
                                        <p:cTn id="22" dur="10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0179">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7" presetClass="entr" presetSubtype="0" fill="hold" grpId="0" nodeType="afterEffect">
                                  <p:stCondLst>
                                    <p:cond delay="0"/>
                                  </p:stCondLst>
                                  <p:childTnLst>
                                    <p:set>
                                      <p:cBhvr>
                                        <p:cTn id="26" dur="1" fill="hold">
                                          <p:stCondLst>
                                            <p:cond delay="0"/>
                                          </p:stCondLst>
                                        </p:cTn>
                                        <p:tgtEl>
                                          <p:spTgt spid="50179">
                                            <p:txEl>
                                              <p:pRg st="2" end="2"/>
                                            </p:txEl>
                                          </p:spTgt>
                                        </p:tgtEl>
                                        <p:attrNameLst>
                                          <p:attrName>style.visibility</p:attrName>
                                        </p:attrNameLst>
                                      </p:cBhvr>
                                      <p:to>
                                        <p:strVal val="visible"/>
                                      </p:to>
                                    </p:set>
                                    <p:animEffect transition="in" filter="fade">
                                      <p:cBhvr>
                                        <p:cTn id="27" dur="1000"/>
                                        <p:tgtEl>
                                          <p:spTgt spid="50179">
                                            <p:txEl>
                                              <p:pRg st="2" end="2"/>
                                            </p:txEl>
                                          </p:spTgt>
                                        </p:tgtEl>
                                      </p:cBhvr>
                                    </p:animEffect>
                                    <p:anim calcmode="lin" valueType="num">
                                      <p:cBhvr>
                                        <p:cTn id="28" dur="10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0179">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7" presetClass="entr" presetSubtype="0" fill="hold" grpId="0" nodeType="afterEffect">
                                  <p:stCondLst>
                                    <p:cond delay="0"/>
                                  </p:stCondLst>
                                  <p:childTnLst>
                                    <p:set>
                                      <p:cBhvr>
                                        <p:cTn id="32" dur="1" fill="hold">
                                          <p:stCondLst>
                                            <p:cond delay="0"/>
                                          </p:stCondLst>
                                        </p:cTn>
                                        <p:tgtEl>
                                          <p:spTgt spid="50179">
                                            <p:txEl>
                                              <p:pRg st="3" end="3"/>
                                            </p:txEl>
                                          </p:spTgt>
                                        </p:tgtEl>
                                        <p:attrNameLst>
                                          <p:attrName>style.visibility</p:attrName>
                                        </p:attrNameLst>
                                      </p:cBhvr>
                                      <p:to>
                                        <p:strVal val="visible"/>
                                      </p:to>
                                    </p:set>
                                    <p:animEffect transition="in" filter="fade">
                                      <p:cBhvr>
                                        <p:cTn id="33" dur="1000"/>
                                        <p:tgtEl>
                                          <p:spTgt spid="50179">
                                            <p:txEl>
                                              <p:pRg st="3" end="3"/>
                                            </p:txEl>
                                          </p:spTgt>
                                        </p:tgtEl>
                                      </p:cBhvr>
                                    </p:animEffect>
                                    <p:anim calcmode="lin" valueType="num">
                                      <p:cBhvr>
                                        <p:cTn id="34" dur="10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0179">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7" presetClass="entr" presetSubtype="0" fill="hold" grpId="0" nodeType="afterEffect">
                                  <p:stCondLst>
                                    <p:cond delay="0"/>
                                  </p:stCondLst>
                                  <p:childTnLst>
                                    <p:set>
                                      <p:cBhvr>
                                        <p:cTn id="38" dur="1" fill="hold">
                                          <p:stCondLst>
                                            <p:cond delay="0"/>
                                          </p:stCondLst>
                                        </p:cTn>
                                        <p:tgtEl>
                                          <p:spTgt spid="50179">
                                            <p:txEl>
                                              <p:pRg st="4" end="4"/>
                                            </p:txEl>
                                          </p:spTgt>
                                        </p:tgtEl>
                                        <p:attrNameLst>
                                          <p:attrName>style.visibility</p:attrName>
                                        </p:attrNameLst>
                                      </p:cBhvr>
                                      <p:to>
                                        <p:strVal val="visible"/>
                                      </p:to>
                                    </p:set>
                                    <p:animEffect transition="in" filter="fade">
                                      <p:cBhvr>
                                        <p:cTn id="39" dur="1000"/>
                                        <p:tgtEl>
                                          <p:spTgt spid="50179">
                                            <p:txEl>
                                              <p:pRg st="4" end="4"/>
                                            </p:txEl>
                                          </p:spTgt>
                                        </p:tgtEl>
                                      </p:cBhvr>
                                    </p:animEffect>
                                    <p:anim calcmode="lin" valueType="num">
                                      <p:cBhvr>
                                        <p:cTn id="40" dur="10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0179">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7" presetClass="entr" presetSubtype="0" fill="hold" grpId="0" nodeType="afterEffect">
                                  <p:stCondLst>
                                    <p:cond delay="0"/>
                                  </p:stCondLst>
                                  <p:childTnLst>
                                    <p:set>
                                      <p:cBhvr>
                                        <p:cTn id="44" dur="1" fill="hold">
                                          <p:stCondLst>
                                            <p:cond delay="0"/>
                                          </p:stCondLst>
                                        </p:cTn>
                                        <p:tgtEl>
                                          <p:spTgt spid="50179">
                                            <p:txEl>
                                              <p:pRg st="5" end="5"/>
                                            </p:txEl>
                                          </p:spTgt>
                                        </p:tgtEl>
                                        <p:attrNameLst>
                                          <p:attrName>style.visibility</p:attrName>
                                        </p:attrNameLst>
                                      </p:cBhvr>
                                      <p:to>
                                        <p:strVal val="visible"/>
                                      </p:to>
                                    </p:set>
                                    <p:animEffect transition="in" filter="fade">
                                      <p:cBhvr>
                                        <p:cTn id="45" dur="1000"/>
                                        <p:tgtEl>
                                          <p:spTgt spid="50179">
                                            <p:txEl>
                                              <p:pRg st="5" end="5"/>
                                            </p:txEl>
                                          </p:spTgt>
                                        </p:tgtEl>
                                      </p:cBhvr>
                                    </p:animEffect>
                                    <p:anim calcmode="lin" valueType="num">
                                      <p:cBhvr>
                                        <p:cTn id="46" dur="10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50179">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7" presetClass="entr" presetSubtype="0" fill="hold" grpId="0" nodeType="afterEffect">
                                  <p:stCondLst>
                                    <p:cond delay="0"/>
                                  </p:stCondLst>
                                  <p:childTnLst>
                                    <p:set>
                                      <p:cBhvr>
                                        <p:cTn id="50" dur="1" fill="hold">
                                          <p:stCondLst>
                                            <p:cond delay="0"/>
                                          </p:stCondLst>
                                        </p:cTn>
                                        <p:tgtEl>
                                          <p:spTgt spid="50179">
                                            <p:txEl>
                                              <p:pRg st="6" end="6"/>
                                            </p:txEl>
                                          </p:spTgt>
                                        </p:tgtEl>
                                        <p:attrNameLst>
                                          <p:attrName>style.visibility</p:attrName>
                                        </p:attrNameLst>
                                      </p:cBhvr>
                                      <p:to>
                                        <p:strVal val="visible"/>
                                      </p:to>
                                    </p:set>
                                    <p:animEffect transition="in" filter="fade">
                                      <p:cBhvr>
                                        <p:cTn id="51" dur="1000"/>
                                        <p:tgtEl>
                                          <p:spTgt spid="50179">
                                            <p:txEl>
                                              <p:pRg st="6" end="6"/>
                                            </p:txEl>
                                          </p:spTgt>
                                        </p:tgtEl>
                                      </p:cBhvr>
                                    </p:animEffect>
                                    <p:anim calcmode="lin" valueType="num">
                                      <p:cBhvr>
                                        <p:cTn id="52" dur="10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50179">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17" presetClass="entr" presetSubtype="10" fill="hold" grpId="0" nodeType="afterEffect">
                                  <p:stCondLst>
                                    <p:cond delay="0"/>
                                  </p:stCondLst>
                                  <p:childTnLst>
                                    <p:set>
                                      <p:cBhvr>
                                        <p:cTn id="56" dur="1" fill="hold">
                                          <p:stCondLst>
                                            <p:cond delay="0"/>
                                          </p:stCondLst>
                                        </p:cTn>
                                        <p:tgtEl>
                                          <p:spTgt spid="50181"/>
                                        </p:tgtEl>
                                        <p:attrNameLst>
                                          <p:attrName>style.visibility</p:attrName>
                                        </p:attrNameLst>
                                      </p:cBhvr>
                                      <p:to>
                                        <p:strVal val="visible"/>
                                      </p:to>
                                    </p:set>
                                    <p:anim calcmode="lin" valueType="num">
                                      <p:cBhvr>
                                        <p:cTn id="57" dur="500" fill="hold"/>
                                        <p:tgtEl>
                                          <p:spTgt spid="50181"/>
                                        </p:tgtEl>
                                        <p:attrNameLst>
                                          <p:attrName>ppt_w</p:attrName>
                                        </p:attrNameLst>
                                      </p:cBhvr>
                                      <p:tavLst>
                                        <p:tav tm="0">
                                          <p:val>
                                            <p:fltVal val="0"/>
                                          </p:val>
                                        </p:tav>
                                        <p:tav tm="100000">
                                          <p:val>
                                            <p:strVal val="#ppt_w"/>
                                          </p:val>
                                        </p:tav>
                                      </p:tavLst>
                                    </p:anim>
                                    <p:anim calcmode="lin" valueType="num">
                                      <p:cBhvr>
                                        <p:cTn id="58" dur="500" fill="hold"/>
                                        <p:tgtEl>
                                          <p:spTgt spid="5018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P spid="50180" grpId="0" animBg="1"/>
      <p:bldP spid="50181" grpId="0" animBg="1"/>
      <p:bldP spid="5018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1249362"/>
          </a:xfrm>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51203" name="Rectangle 3"/>
          <p:cNvSpPr>
            <a:spLocks noGrp="1" noChangeArrowheads="1"/>
          </p:cNvSpPr>
          <p:nvPr>
            <p:ph type="body" idx="1"/>
          </p:nvPr>
        </p:nvSpPr>
        <p:spPr>
          <a:xfrm>
            <a:off x="1066800" y="1524000"/>
            <a:ext cx="6781800" cy="4525963"/>
          </a:xfrm>
        </p:spPr>
        <p:txBody>
          <a:bodyPr/>
          <a:lstStyle/>
          <a:p>
            <a:endParaRPr lang="fa-IR" sz="2000">
              <a:solidFill>
                <a:schemeClr val="bg1"/>
              </a:solidFill>
              <a:cs typeface="B Nazanin" pitchFamily="2" charset="-78"/>
            </a:endParaRP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تامین ذخیره لازم برای کاهش ارزش هرگونه دارایی.</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انعکاس کلیه بدهیها در دفاتر شرکت(اعم از خریدهای انجام شده و 	     	     هزینه های تعلق گرفته).</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در تعهد شرکت بودن کلیه بدهیها ی منعکس در دفاتر و صورتهای 	     	     مالی.</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تامین ذخیره کافی برای بدهی مالیاتی شرکت.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تامین ذخیره کافی برای زیانهای قطعی یا برآوردی ناشی از عملیات 	     	    شرکت تا تاریخ ترازنامه (شامل هرگونه دعوای مطرح شده علیه شرکت).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تامین ذخیره کافی برای مزایای پایان خدمت کارکنان.</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توانایی شرکت در ایفای تعهدات جاری، حداقل تا یک سال پس از 	   	     تاریخ ترازنامه.</a:t>
            </a:r>
            <a:endParaRPr lang="en-US" sz="2000">
              <a:solidFill>
                <a:schemeClr val="bg1"/>
              </a:solidFill>
              <a:cs typeface="B Nazanin" pitchFamily="2" charset="-78"/>
            </a:endParaRPr>
          </a:p>
        </p:txBody>
      </p:sp>
      <p:sp>
        <p:nvSpPr>
          <p:cNvPr id="51204" name="AutoShape 4"/>
          <p:cNvSpPr>
            <a:spLocks noChangeArrowheads="1"/>
          </p:cNvSpPr>
          <p:nvPr/>
        </p:nvSpPr>
        <p:spPr bwMode="auto">
          <a:xfrm flipH="1">
            <a:off x="6096000" y="1676400"/>
            <a:ext cx="4572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51205" name="AutoShape 5"/>
          <p:cNvSpPr>
            <a:spLocks noChangeArrowheads="1"/>
          </p:cNvSpPr>
          <p:nvPr/>
        </p:nvSpPr>
        <p:spPr bwMode="auto">
          <a:xfrm flipH="1">
            <a:off x="1371600" y="57150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51206" name="Line 6"/>
          <p:cNvSpPr>
            <a:spLocks noChangeShapeType="1"/>
          </p:cNvSpPr>
          <p:nvPr/>
        </p:nvSpPr>
        <p:spPr bwMode="auto">
          <a:xfrm>
            <a:off x="990600" y="1447800"/>
            <a:ext cx="64008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1000"/>
                                        <p:tgtEl>
                                          <p:spTgt spid="51202"/>
                                        </p:tgtEl>
                                      </p:cBhvr>
                                    </p:animEffect>
                                    <p:anim calcmode="lin" valueType="num">
                                      <p:cBhvr>
                                        <p:cTn id="8" dur="1000" fill="hold"/>
                                        <p:tgtEl>
                                          <p:spTgt spid="51202"/>
                                        </p:tgtEl>
                                        <p:attrNameLst>
                                          <p:attrName>ppt_x</p:attrName>
                                        </p:attrNameLst>
                                      </p:cBhvr>
                                      <p:tavLst>
                                        <p:tav tm="0">
                                          <p:val>
                                            <p:strVal val="#ppt_x"/>
                                          </p:val>
                                        </p:tav>
                                        <p:tav tm="100000">
                                          <p:val>
                                            <p:strVal val="#ppt_x"/>
                                          </p:val>
                                        </p:tav>
                                      </p:tavLst>
                                    </p:anim>
                                    <p:anim calcmode="lin" valueType="num">
                                      <p:cBhvr>
                                        <p:cTn id="9" dur="1000" fill="hold"/>
                                        <p:tgtEl>
                                          <p:spTgt spid="5120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51206"/>
                                        </p:tgtEl>
                                        <p:attrNameLst>
                                          <p:attrName>style.visibility</p:attrName>
                                        </p:attrNameLst>
                                      </p:cBhvr>
                                      <p:to>
                                        <p:strVal val="visible"/>
                                      </p:to>
                                    </p:set>
                                    <p:animEffect transition="in" filter="checkerboard(across)">
                                      <p:cBhvr>
                                        <p:cTn id="13" dur="500"/>
                                        <p:tgtEl>
                                          <p:spTgt spid="51206"/>
                                        </p:tgtEl>
                                      </p:cBhvr>
                                    </p:animEffect>
                                  </p:childTnLst>
                                </p:cTn>
                              </p:par>
                            </p:childTnLst>
                          </p:cTn>
                        </p:par>
                        <p:par>
                          <p:cTn id="14" fill="hold">
                            <p:stCondLst>
                              <p:cond delay="1500"/>
                            </p:stCondLst>
                            <p:childTnLst>
                              <p:par>
                                <p:cTn id="15" presetID="17" presetClass="entr" presetSubtype="10" fill="hold" grpId="0" nodeType="afterEffect">
                                  <p:stCondLst>
                                    <p:cond delay="0"/>
                                  </p:stCondLst>
                                  <p:childTnLst>
                                    <p:set>
                                      <p:cBhvr>
                                        <p:cTn id="16" dur="1" fill="hold">
                                          <p:stCondLst>
                                            <p:cond delay="0"/>
                                          </p:stCondLst>
                                        </p:cTn>
                                        <p:tgtEl>
                                          <p:spTgt spid="51204"/>
                                        </p:tgtEl>
                                        <p:attrNameLst>
                                          <p:attrName>style.visibility</p:attrName>
                                        </p:attrNameLst>
                                      </p:cBhvr>
                                      <p:to>
                                        <p:strVal val="visible"/>
                                      </p:to>
                                    </p:set>
                                    <p:anim calcmode="lin" valueType="num">
                                      <p:cBhvr>
                                        <p:cTn id="17" dur="500" fill="hold"/>
                                        <p:tgtEl>
                                          <p:spTgt spid="51204"/>
                                        </p:tgtEl>
                                        <p:attrNameLst>
                                          <p:attrName>ppt_w</p:attrName>
                                        </p:attrNameLst>
                                      </p:cBhvr>
                                      <p:tavLst>
                                        <p:tav tm="0">
                                          <p:val>
                                            <p:fltVal val="0"/>
                                          </p:val>
                                        </p:tav>
                                        <p:tav tm="100000">
                                          <p:val>
                                            <p:strVal val="#ppt_w"/>
                                          </p:val>
                                        </p:tav>
                                      </p:tavLst>
                                    </p:anim>
                                    <p:anim calcmode="lin" valueType="num">
                                      <p:cBhvr>
                                        <p:cTn id="18" dur="500" fill="hold"/>
                                        <p:tgtEl>
                                          <p:spTgt spid="51204"/>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50" presetClass="entr" presetSubtype="0" decel="100000" fill="hold" grpId="0" nodeType="afterEffect">
                                  <p:stCondLst>
                                    <p:cond delay="0"/>
                                  </p:stCondLst>
                                  <p:childTnLst>
                                    <p:set>
                                      <p:cBhvr>
                                        <p:cTn id="21" dur="1" fill="hold">
                                          <p:stCondLst>
                                            <p:cond delay="0"/>
                                          </p:stCondLst>
                                        </p:cTn>
                                        <p:tgtEl>
                                          <p:spTgt spid="51203">
                                            <p:txEl>
                                              <p:pRg st="1" end="1"/>
                                            </p:txEl>
                                          </p:spTgt>
                                        </p:tgtEl>
                                        <p:attrNameLst>
                                          <p:attrName>style.visibility</p:attrName>
                                        </p:attrNameLst>
                                      </p:cBhvr>
                                      <p:to>
                                        <p:strVal val="visible"/>
                                      </p:to>
                                    </p:set>
                                    <p:anim calcmode="lin" valueType="num">
                                      <p:cBhvr>
                                        <p:cTn id="22" dur="1000" fill="hold"/>
                                        <p:tgtEl>
                                          <p:spTgt spid="51203">
                                            <p:txEl>
                                              <p:pRg st="1" end="1"/>
                                            </p:txEl>
                                          </p:spTgt>
                                        </p:tgtEl>
                                        <p:attrNameLst>
                                          <p:attrName>ppt_w</p:attrName>
                                        </p:attrNameLst>
                                      </p:cBhvr>
                                      <p:tavLst>
                                        <p:tav tm="0">
                                          <p:val>
                                            <p:strVal val="#ppt_w+.3"/>
                                          </p:val>
                                        </p:tav>
                                        <p:tav tm="100000">
                                          <p:val>
                                            <p:strVal val="#ppt_w"/>
                                          </p:val>
                                        </p:tav>
                                      </p:tavLst>
                                    </p:anim>
                                    <p:anim calcmode="lin" valueType="num">
                                      <p:cBhvr>
                                        <p:cTn id="23" dur="1000" fill="hold"/>
                                        <p:tgtEl>
                                          <p:spTgt spid="5120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51203">
                                            <p:txEl>
                                              <p:pRg st="1" end="1"/>
                                            </p:txEl>
                                          </p:spTgt>
                                        </p:tgtEl>
                                      </p:cBhvr>
                                    </p:animEffect>
                                  </p:childTnLst>
                                </p:cTn>
                              </p:par>
                            </p:childTnLst>
                          </p:cTn>
                        </p:par>
                        <p:par>
                          <p:cTn id="25" fill="hold">
                            <p:stCondLst>
                              <p:cond delay="3000"/>
                            </p:stCondLst>
                            <p:childTnLst>
                              <p:par>
                                <p:cTn id="26" presetID="50" presetClass="entr" presetSubtype="0" decel="100000" fill="hold" grpId="0" nodeType="afterEffect">
                                  <p:stCondLst>
                                    <p:cond delay="0"/>
                                  </p:stCondLst>
                                  <p:childTnLst>
                                    <p:set>
                                      <p:cBhvr>
                                        <p:cTn id="27" dur="1" fill="hold">
                                          <p:stCondLst>
                                            <p:cond delay="0"/>
                                          </p:stCondLst>
                                        </p:cTn>
                                        <p:tgtEl>
                                          <p:spTgt spid="51203">
                                            <p:txEl>
                                              <p:pRg st="2" end="2"/>
                                            </p:txEl>
                                          </p:spTgt>
                                        </p:tgtEl>
                                        <p:attrNameLst>
                                          <p:attrName>style.visibility</p:attrName>
                                        </p:attrNameLst>
                                      </p:cBhvr>
                                      <p:to>
                                        <p:strVal val="visible"/>
                                      </p:to>
                                    </p:set>
                                    <p:anim calcmode="lin" valueType="num">
                                      <p:cBhvr>
                                        <p:cTn id="28" dur="1000" fill="hold"/>
                                        <p:tgtEl>
                                          <p:spTgt spid="5120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5120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51203">
                                            <p:txEl>
                                              <p:pRg st="2" end="2"/>
                                            </p:txEl>
                                          </p:spTgt>
                                        </p:tgtEl>
                                      </p:cBhvr>
                                    </p:animEffect>
                                  </p:childTnLst>
                                </p:cTn>
                              </p:par>
                            </p:childTnLst>
                          </p:cTn>
                        </p:par>
                        <p:par>
                          <p:cTn id="31" fill="hold">
                            <p:stCondLst>
                              <p:cond delay="4000"/>
                            </p:stCondLst>
                            <p:childTnLst>
                              <p:par>
                                <p:cTn id="32" presetID="50" presetClass="entr" presetSubtype="0" decel="100000" fill="hold" grpId="0" nodeType="afterEffect">
                                  <p:stCondLst>
                                    <p:cond delay="0"/>
                                  </p:stCondLst>
                                  <p:childTnLst>
                                    <p:set>
                                      <p:cBhvr>
                                        <p:cTn id="33" dur="1" fill="hold">
                                          <p:stCondLst>
                                            <p:cond delay="0"/>
                                          </p:stCondLst>
                                        </p:cTn>
                                        <p:tgtEl>
                                          <p:spTgt spid="51203">
                                            <p:txEl>
                                              <p:pRg st="3" end="3"/>
                                            </p:txEl>
                                          </p:spTgt>
                                        </p:tgtEl>
                                        <p:attrNameLst>
                                          <p:attrName>style.visibility</p:attrName>
                                        </p:attrNameLst>
                                      </p:cBhvr>
                                      <p:to>
                                        <p:strVal val="visible"/>
                                      </p:to>
                                    </p:set>
                                    <p:anim calcmode="lin" valueType="num">
                                      <p:cBhvr>
                                        <p:cTn id="34" dur="1000" fill="hold"/>
                                        <p:tgtEl>
                                          <p:spTgt spid="51203">
                                            <p:txEl>
                                              <p:pRg st="3" end="3"/>
                                            </p:txEl>
                                          </p:spTgt>
                                        </p:tgtEl>
                                        <p:attrNameLst>
                                          <p:attrName>ppt_w</p:attrName>
                                        </p:attrNameLst>
                                      </p:cBhvr>
                                      <p:tavLst>
                                        <p:tav tm="0">
                                          <p:val>
                                            <p:strVal val="#ppt_w+.3"/>
                                          </p:val>
                                        </p:tav>
                                        <p:tav tm="100000">
                                          <p:val>
                                            <p:strVal val="#ppt_w"/>
                                          </p:val>
                                        </p:tav>
                                      </p:tavLst>
                                    </p:anim>
                                    <p:anim calcmode="lin" valueType="num">
                                      <p:cBhvr>
                                        <p:cTn id="35" dur="1000" fill="hold"/>
                                        <p:tgtEl>
                                          <p:spTgt spid="5120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51203">
                                            <p:txEl>
                                              <p:pRg st="3" end="3"/>
                                            </p:txEl>
                                          </p:spTgt>
                                        </p:tgtEl>
                                      </p:cBhvr>
                                    </p:animEffect>
                                  </p:childTnLst>
                                </p:cTn>
                              </p:par>
                            </p:childTnLst>
                          </p:cTn>
                        </p:par>
                        <p:par>
                          <p:cTn id="37" fill="hold">
                            <p:stCondLst>
                              <p:cond delay="5000"/>
                            </p:stCondLst>
                            <p:childTnLst>
                              <p:par>
                                <p:cTn id="38" presetID="50" presetClass="entr" presetSubtype="0" decel="100000" fill="hold" grpId="0" nodeType="afterEffect">
                                  <p:stCondLst>
                                    <p:cond delay="0"/>
                                  </p:stCondLst>
                                  <p:childTnLst>
                                    <p:set>
                                      <p:cBhvr>
                                        <p:cTn id="39" dur="1" fill="hold">
                                          <p:stCondLst>
                                            <p:cond delay="0"/>
                                          </p:stCondLst>
                                        </p:cTn>
                                        <p:tgtEl>
                                          <p:spTgt spid="51203">
                                            <p:txEl>
                                              <p:pRg st="4" end="4"/>
                                            </p:txEl>
                                          </p:spTgt>
                                        </p:tgtEl>
                                        <p:attrNameLst>
                                          <p:attrName>style.visibility</p:attrName>
                                        </p:attrNameLst>
                                      </p:cBhvr>
                                      <p:to>
                                        <p:strVal val="visible"/>
                                      </p:to>
                                    </p:set>
                                    <p:anim calcmode="lin" valueType="num">
                                      <p:cBhvr>
                                        <p:cTn id="40" dur="1000" fill="hold"/>
                                        <p:tgtEl>
                                          <p:spTgt spid="51203">
                                            <p:txEl>
                                              <p:pRg st="4" end="4"/>
                                            </p:txEl>
                                          </p:spTgt>
                                        </p:tgtEl>
                                        <p:attrNameLst>
                                          <p:attrName>ppt_w</p:attrName>
                                        </p:attrNameLst>
                                      </p:cBhvr>
                                      <p:tavLst>
                                        <p:tav tm="0">
                                          <p:val>
                                            <p:strVal val="#ppt_w+.3"/>
                                          </p:val>
                                        </p:tav>
                                        <p:tav tm="100000">
                                          <p:val>
                                            <p:strVal val="#ppt_w"/>
                                          </p:val>
                                        </p:tav>
                                      </p:tavLst>
                                    </p:anim>
                                    <p:anim calcmode="lin" valueType="num">
                                      <p:cBhvr>
                                        <p:cTn id="41" dur="1000" fill="hold"/>
                                        <p:tgtEl>
                                          <p:spTgt spid="51203">
                                            <p:txEl>
                                              <p:pRg st="4" end="4"/>
                                            </p:txEl>
                                          </p:spTgt>
                                        </p:tgtEl>
                                        <p:attrNameLst>
                                          <p:attrName>ppt_h</p:attrName>
                                        </p:attrNameLst>
                                      </p:cBhvr>
                                      <p:tavLst>
                                        <p:tav tm="0">
                                          <p:val>
                                            <p:strVal val="#ppt_h"/>
                                          </p:val>
                                        </p:tav>
                                        <p:tav tm="100000">
                                          <p:val>
                                            <p:strVal val="#ppt_h"/>
                                          </p:val>
                                        </p:tav>
                                      </p:tavLst>
                                    </p:anim>
                                    <p:animEffect transition="in" filter="fade">
                                      <p:cBhvr>
                                        <p:cTn id="42" dur="1000"/>
                                        <p:tgtEl>
                                          <p:spTgt spid="51203">
                                            <p:txEl>
                                              <p:pRg st="4" end="4"/>
                                            </p:txEl>
                                          </p:spTgt>
                                        </p:tgtEl>
                                      </p:cBhvr>
                                    </p:animEffect>
                                  </p:childTnLst>
                                </p:cTn>
                              </p:par>
                            </p:childTnLst>
                          </p:cTn>
                        </p:par>
                        <p:par>
                          <p:cTn id="43" fill="hold">
                            <p:stCondLst>
                              <p:cond delay="6000"/>
                            </p:stCondLst>
                            <p:childTnLst>
                              <p:par>
                                <p:cTn id="44" presetID="50" presetClass="entr" presetSubtype="0" decel="100000" fill="hold" grpId="0" nodeType="afterEffect">
                                  <p:stCondLst>
                                    <p:cond delay="0"/>
                                  </p:stCondLst>
                                  <p:childTnLst>
                                    <p:set>
                                      <p:cBhvr>
                                        <p:cTn id="45" dur="1" fill="hold">
                                          <p:stCondLst>
                                            <p:cond delay="0"/>
                                          </p:stCondLst>
                                        </p:cTn>
                                        <p:tgtEl>
                                          <p:spTgt spid="51203">
                                            <p:txEl>
                                              <p:pRg st="5" end="5"/>
                                            </p:txEl>
                                          </p:spTgt>
                                        </p:tgtEl>
                                        <p:attrNameLst>
                                          <p:attrName>style.visibility</p:attrName>
                                        </p:attrNameLst>
                                      </p:cBhvr>
                                      <p:to>
                                        <p:strVal val="visible"/>
                                      </p:to>
                                    </p:set>
                                    <p:anim calcmode="lin" valueType="num">
                                      <p:cBhvr>
                                        <p:cTn id="46" dur="1000" fill="hold"/>
                                        <p:tgtEl>
                                          <p:spTgt spid="51203">
                                            <p:txEl>
                                              <p:pRg st="5" end="5"/>
                                            </p:txEl>
                                          </p:spTgt>
                                        </p:tgtEl>
                                        <p:attrNameLst>
                                          <p:attrName>ppt_w</p:attrName>
                                        </p:attrNameLst>
                                      </p:cBhvr>
                                      <p:tavLst>
                                        <p:tav tm="0">
                                          <p:val>
                                            <p:strVal val="#ppt_w+.3"/>
                                          </p:val>
                                        </p:tav>
                                        <p:tav tm="100000">
                                          <p:val>
                                            <p:strVal val="#ppt_w"/>
                                          </p:val>
                                        </p:tav>
                                      </p:tavLst>
                                    </p:anim>
                                    <p:anim calcmode="lin" valueType="num">
                                      <p:cBhvr>
                                        <p:cTn id="47" dur="1000" fill="hold"/>
                                        <p:tgtEl>
                                          <p:spTgt spid="51203">
                                            <p:txEl>
                                              <p:pRg st="5" end="5"/>
                                            </p:txEl>
                                          </p:spTgt>
                                        </p:tgtEl>
                                        <p:attrNameLst>
                                          <p:attrName>ppt_h</p:attrName>
                                        </p:attrNameLst>
                                      </p:cBhvr>
                                      <p:tavLst>
                                        <p:tav tm="0">
                                          <p:val>
                                            <p:strVal val="#ppt_h"/>
                                          </p:val>
                                        </p:tav>
                                        <p:tav tm="100000">
                                          <p:val>
                                            <p:strVal val="#ppt_h"/>
                                          </p:val>
                                        </p:tav>
                                      </p:tavLst>
                                    </p:anim>
                                    <p:animEffect transition="in" filter="fade">
                                      <p:cBhvr>
                                        <p:cTn id="48" dur="1000"/>
                                        <p:tgtEl>
                                          <p:spTgt spid="51203">
                                            <p:txEl>
                                              <p:pRg st="5" end="5"/>
                                            </p:txEl>
                                          </p:spTgt>
                                        </p:tgtEl>
                                      </p:cBhvr>
                                    </p:animEffect>
                                  </p:childTnLst>
                                </p:cTn>
                              </p:par>
                            </p:childTnLst>
                          </p:cTn>
                        </p:par>
                        <p:par>
                          <p:cTn id="49" fill="hold">
                            <p:stCondLst>
                              <p:cond delay="7000"/>
                            </p:stCondLst>
                            <p:childTnLst>
                              <p:par>
                                <p:cTn id="50" presetID="50" presetClass="entr" presetSubtype="0" decel="100000" fill="hold" grpId="0" nodeType="afterEffect">
                                  <p:stCondLst>
                                    <p:cond delay="0"/>
                                  </p:stCondLst>
                                  <p:childTnLst>
                                    <p:set>
                                      <p:cBhvr>
                                        <p:cTn id="51" dur="1" fill="hold">
                                          <p:stCondLst>
                                            <p:cond delay="0"/>
                                          </p:stCondLst>
                                        </p:cTn>
                                        <p:tgtEl>
                                          <p:spTgt spid="51203">
                                            <p:txEl>
                                              <p:pRg st="6" end="6"/>
                                            </p:txEl>
                                          </p:spTgt>
                                        </p:tgtEl>
                                        <p:attrNameLst>
                                          <p:attrName>style.visibility</p:attrName>
                                        </p:attrNameLst>
                                      </p:cBhvr>
                                      <p:to>
                                        <p:strVal val="visible"/>
                                      </p:to>
                                    </p:set>
                                    <p:anim calcmode="lin" valueType="num">
                                      <p:cBhvr>
                                        <p:cTn id="52" dur="1000" fill="hold"/>
                                        <p:tgtEl>
                                          <p:spTgt spid="51203">
                                            <p:txEl>
                                              <p:pRg st="6" end="6"/>
                                            </p:txEl>
                                          </p:spTgt>
                                        </p:tgtEl>
                                        <p:attrNameLst>
                                          <p:attrName>ppt_w</p:attrName>
                                        </p:attrNameLst>
                                      </p:cBhvr>
                                      <p:tavLst>
                                        <p:tav tm="0">
                                          <p:val>
                                            <p:strVal val="#ppt_w+.3"/>
                                          </p:val>
                                        </p:tav>
                                        <p:tav tm="100000">
                                          <p:val>
                                            <p:strVal val="#ppt_w"/>
                                          </p:val>
                                        </p:tav>
                                      </p:tavLst>
                                    </p:anim>
                                    <p:anim calcmode="lin" valueType="num">
                                      <p:cBhvr>
                                        <p:cTn id="53" dur="1000" fill="hold"/>
                                        <p:tgtEl>
                                          <p:spTgt spid="51203">
                                            <p:txEl>
                                              <p:pRg st="6" end="6"/>
                                            </p:txEl>
                                          </p:spTgt>
                                        </p:tgtEl>
                                        <p:attrNameLst>
                                          <p:attrName>ppt_h</p:attrName>
                                        </p:attrNameLst>
                                      </p:cBhvr>
                                      <p:tavLst>
                                        <p:tav tm="0">
                                          <p:val>
                                            <p:strVal val="#ppt_h"/>
                                          </p:val>
                                        </p:tav>
                                        <p:tav tm="100000">
                                          <p:val>
                                            <p:strVal val="#ppt_h"/>
                                          </p:val>
                                        </p:tav>
                                      </p:tavLst>
                                    </p:anim>
                                    <p:animEffect transition="in" filter="fade">
                                      <p:cBhvr>
                                        <p:cTn id="54" dur="1000"/>
                                        <p:tgtEl>
                                          <p:spTgt spid="51203">
                                            <p:txEl>
                                              <p:pRg st="6" end="6"/>
                                            </p:txEl>
                                          </p:spTgt>
                                        </p:tgtEl>
                                      </p:cBhvr>
                                    </p:animEffect>
                                  </p:childTnLst>
                                </p:cTn>
                              </p:par>
                            </p:childTnLst>
                          </p:cTn>
                        </p:par>
                        <p:par>
                          <p:cTn id="55" fill="hold">
                            <p:stCondLst>
                              <p:cond delay="8000"/>
                            </p:stCondLst>
                            <p:childTnLst>
                              <p:par>
                                <p:cTn id="56" presetID="50" presetClass="entr" presetSubtype="0" decel="100000" fill="hold" grpId="0" nodeType="afterEffect">
                                  <p:stCondLst>
                                    <p:cond delay="0"/>
                                  </p:stCondLst>
                                  <p:childTnLst>
                                    <p:set>
                                      <p:cBhvr>
                                        <p:cTn id="57" dur="1" fill="hold">
                                          <p:stCondLst>
                                            <p:cond delay="0"/>
                                          </p:stCondLst>
                                        </p:cTn>
                                        <p:tgtEl>
                                          <p:spTgt spid="51203">
                                            <p:txEl>
                                              <p:pRg st="7" end="7"/>
                                            </p:txEl>
                                          </p:spTgt>
                                        </p:tgtEl>
                                        <p:attrNameLst>
                                          <p:attrName>style.visibility</p:attrName>
                                        </p:attrNameLst>
                                      </p:cBhvr>
                                      <p:to>
                                        <p:strVal val="visible"/>
                                      </p:to>
                                    </p:set>
                                    <p:anim calcmode="lin" valueType="num">
                                      <p:cBhvr>
                                        <p:cTn id="58" dur="1000" fill="hold"/>
                                        <p:tgtEl>
                                          <p:spTgt spid="51203">
                                            <p:txEl>
                                              <p:pRg st="7" end="7"/>
                                            </p:txEl>
                                          </p:spTgt>
                                        </p:tgtEl>
                                        <p:attrNameLst>
                                          <p:attrName>ppt_w</p:attrName>
                                        </p:attrNameLst>
                                      </p:cBhvr>
                                      <p:tavLst>
                                        <p:tav tm="0">
                                          <p:val>
                                            <p:strVal val="#ppt_w+.3"/>
                                          </p:val>
                                        </p:tav>
                                        <p:tav tm="100000">
                                          <p:val>
                                            <p:strVal val="#ppt_w"/>
                                          </p:val>
                                        </p:tav>
                                      </p:tavLst>
                                    </p:anim>
                                    <p:anim calcmode="lin" valueType="num">
                                      <p:cBhvr>
                                        <p:cTn id="59" dur="1000" fill="hold"/>
                                        <p:tgtEl>
                                          <p:spTgt spid="51203">
                                            <p:txEl>
                                              <p:pRg st="7" end="7"/>
                                            </p:txEl>
                                          </p:spTgt>
                                        </p:tgtEl>
                                        <p:attrNameLst>
                                          <p:attrName>ppt_h</p:attrName>
                                        </p:attrNameLst>
                                      </p:cBhvr>
                                      <p:tavLst>
                                        <p:tav tm="0">
                                          <p:val>
                                            <p:strVal val="#ppt_h"/>
                                          </p:val>
                                        </p:tav>
                                        <p:tav tm="100000">
                                          <p:val>
                                            <p:strVal val="#ppt_h"/>
                                          </p:val>
                                        </p:tav>
                                      </p:tavLst>
                                    </p:anim>
                                    <p:animEffect transition="in" filter="fade">
                                      <p:cBhvr>
                                        <p:cTn id="60" dur="1000"/>
                                        <p:tgtEl>
                                          <p:spTgt spid="51203">
                                            <p:txEl>
                                              <p:pRg st="7" end="7"/>
                                            </p:txEl>
                                          </p:spTgt>
                                        </p:tgtEl>
                                      </p:cBhvr>
                                    </p:animEffect>
                                  </p:childTnLst>
                                </p:cTn>
                              </p:par>
                            </p:childTnLst>
                          </p:cTn>
                        </p:par>
                        <p:par>
                          <p:cTn id="61" fill="hold">
                            <p:stCondLst>
                              <p:cond delay="9000"/>
                            </p:stCondLst>
                            <p:childTnLst>
                              <p:par>
                                <p:cTn id="62" presetID="17" presetClass="entr" presetSubtype="10" fill="hold" grpId="0" nodeType="afterEffect">
                                  <p:stCondLst>
                                    <p:cond delay="0"/>
                                  </p:stCondLst>
                                  <p:childTnLst>
                                    <p:set>
                                      <p:cBhvr>
                                        <p:cTn id="63" dur="1" fill="hold">
                                          <p:stCondLst>
                                            <p:cond delay="0"/>
                                          </p:stCondLst>
                                        </p:cTn>
                                        <p:tgtEl>
                                          <p:spTgt spid="51205"/>
                                        </p:tgtEl>
                                        <p:attrNameLst>
                                          <p:attrName>style.visibility</p:attrName>
                                        </p:attrNameLst>
                                      </p:cBhvr>
                                      <p:to>
                                        <p:strVal val="visible"/>
                                      </p:to>
                                    </p:set>
                                    <p:anim calcmode="lin" valueType="num">
                                      <p:cBhvr>
                                        <p:cTn id="64" dur="500" fill="hold"/>
                                        <p:tgtEl>
                                          <p:spTgt spid="51205"/>
                                        </p:tgtEl>
                                        <p:attrNameLst>
                                          <p:attrName>ppt_w</p:attrName>
                                        </p:attrNameLst>
                                      </p:cBhvr>
                                      <p:tavLst>
                                        <p:tav tm="0">
                                          <p:val>
                                            <p:fltVal val="0"/>
                                          </p:val>
                                        </p:tav>
                                        <p:tav tm="100000">
                                          <p:val>
                                            <p:strVal val="#ppt_w"/>
                                          </p:val>
                                        </p:tav>
                                      </p:tavLst>
                                    </p:anim>
                                    <p:anim calcmode="lin" valueType="num">
                                      <p:cBhvr>
                                        <p:cTn id="65" dur="500" fill="hold"/>
                                        <p:tgtEl>
                                          <p:spTgt spid="5120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P spid="51204" grpId="0" animBg="1"/>
      <p:bldP spid="51205" grpId="0" animBg="1"/>
      <p:bldP spid="5120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914400"/>
            <a:ext cx="8229600" cy="1143000"/>
          </a:xfrm>
        </p:spPr>
        <p:txBody>
          <a:bodyPr/>
          <a:lstStyle/>
          <a:p>
            <a:r>
              <a:rPr lang="fa-IR" sz="2000">
                <a:solidFill>
                  <a:schemeClr val="bg1"/>
                </a:solidFill>
                <a:cs typeface="B Titr" pitchFamily="2" charset="-78"/>
              </a:rPr>
              <a:t>نمونه اظهارات مندرج در تاییدیه مدیران</a:t>
            </a:r>
            <a:endParaRPr lang="en-US" sz="2000">
              <a:solidFill>
                <a:schemeClr val="bg1"/>
              </a:solidFill>
              <a:cs typeface="B Titr" pitchFamily="2" charset="-78"/>
            </a:endParaRPr>
          </a:p>
        </p:txBody>
      </p:sp>
      <p:sp>
        <p:nvSpPr>
          <p:cNvPr id="52227" name="Rectangle 3"/>
          <p:cNvSpPr>
            <a:spLocks noGrp="1" noChangeArrowheads="1"/>
          </p:cNvSpPr>
          <p:nvPr>
            <p:ph type="body" idx="1"/>
          </p:nvPr>
        </p:nvSpPr>
        <p:spPr>
          <a:xfrm>
            <a:off x="1295400" y="2209800"/>
            <a:ext cx="6858000" cy="3657600"/>
          </a:xfrm>
        </p:spPr>
        <p:txBody>
          <a:bodyPr/>
          <a:lstStyle/>
          <a:p>
            <a:pPr>
              <a:lnSpc>
                <a:spcPct val="90000"/>
              </a:lnSpc>
            </a:pPr>
            <a:endParaRPr lang="fa-IR" sz="2000">
              <a:solidFill>
                <a:schemeClr val="bg1"/>
              </a:solidFill>
              <a:cs typeface="B Nazanin" pitchFamily="2" charset="-78"/>
            </a:endParaRP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صدور صورتحساب فروش برای سفارشهای اجرا شده و پیمانهای 	     	     تکمیل شده و عدم احتساب کالای فروخته شده به عنوان موجودی.</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به حساب گرفتن کامل هرگونه تخفیف یا کمیسیون دریافتی در رابطه</a:t>
            </a:r>
          </a:p>
          <a:p>
            <a:pPr>
              <a:lnSpc>
                <a:spcPct val="90000"/>
              </a:lnSpc>
              <a:buFontTx/>
              <a:buNone/>
            </a:pPr>
            <a:r>
              <a:rPr lang="fa-IR" sz="2000">
                <a:solidFill>
                  <a:schemeClr val="bg1"/>
                </a:solidFill>
                <a:cs typeface="B Nazanin" pitchFamily="2" charset="-78"/>
              </a:rPr>
              <a:t>	              با معاملات داخلی و خارجی در دفاتر.</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هرگونه تعهد خرید به قیمتی بیش از قیمتهای رایج و هرگونه تعهد 	   	     فروش به قیمتی کمتر از نرخهای رایج.</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فقدان هرگونه قراردادی خلاف مصالح شرکت.</a:t>
            </a:r>
          </a:p>
          <a:p>
            <a:pPr>
              <a:lnSpc>
                <a:spcPct val="90000"/>
              </a:lnSpc>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جمع مبلغ دریافتی اعضای هیئت مدیره و مدیرعامل بابت حقوق، مزایا، 	    حق حضور و غیره و انطباق آن با مصوبات مجمع عمومی.</a:t>
            </a:r>
            <a:endParaRPr lang="en-US" sz="2000">
              <a:solidFill>
                <a:schemeClr val="bg1"/>
              </a:solidFill>
              <a:cs typeface="B Nazanin" pitchFamily="2" charset="-78"/>
            </a:endParaRPr>
          </a:p>
          <a:p>
            <a:pPr>
              <a:lnSpc>
                <a:spcPct val="90000"/>
              </a:lnSpc>
              <a:buFontTx/>
              <a:buNone/>
            </a:pPr>
            <a:r>
              <a:rPr lang="fa-IR" sz="2000">
                <a:solidFill>
                  <a:schemeClr val="bg1"/>
                </a:solidFill>
                <a:cs typeface="B Nazanin" pitchFamily="2" charset="-78"/>
              </a:rPr>
              <a:t>		</a:t>
            </a:r>
            <a:endParaRPr lang="en-US" sz="2000">
              <a:solidFill>
                <a:schemeClr val="bg1"/>
              </a:solidFill>
              <a:cs typeface="B Nazanin" pitchFamily="2" charset="-78"/>
            </a:endParaRPr>
          </a:p>
        </p:txBody>
      </p:sp>
      <p:sp>
        <p:nvSpPr>
          <p:cNvPr id="52228" name="AutoShape 4"/>
          <p:cNvSpPr>
            <a:spLocks noChangeArrowheads="1"/>
          </p:cNvSpPr>
          <p:nvPr/>
        </p:nvSpPr>
        <p:spPr bwMode="auto">
          <a:xfrm flipH="1">
            <a:off x="6477000" y="2133600"/>
            <a:ext cx="5334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52229" name="AutoShape 5"/>
          <p:cNvSpPr>
            <a:spLocks noChangeArrowheads="1"/>
          </p:cNvSpPr>
          <p:nvPr/>
        </p:nvSpPr>
        <p:spPr bwMode="auto">
          <a:xfrm flipH="1">
            <a:off x="1447800" y="5486400"/>
            <a:ext cx="4572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fa-IR"/>
          </a:p>
        </p:txBody>
      </p:sp>
      <p:sp>
        <p:nvSpPr>
          <p:cNvPr id="52230" name="Line 6"/>
          <p:cNvSpPr>
            <a:spLocks noChangeShapeType="1"/>
          </p:cNvSpPr>
          <p:nvPr/>
        </p:nvSpPr>
        <p:spPr bwMode="auto">
          <a:xfrm>
            <a:off x="1371600" y="1905000"/>
            <a:ext cx="6248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ppt_w</p:attrName>
                                        </p:attrNameLst>
                                      </p:cBhvr>
                                      <p:tavLst>
                                        <p:tav tm="0">
                                          <p:val>
                                            <p:fltVal val="0"/>
                                          </p:val>
                                        </p:tav>
                                        <p:tav tm="100000">
                                          <p:val>
                                            <p:strVal val="#ppt_w"/>
                                          </p:val>
                                        </p:tav>
                                      </p:tavLst>
                                    </p:anim>
                                    <p:anim calcmode="lin" valueType="num">
                                      <p:cBhvr>
                                        <p:cTn id="8" dur="500" fill="hold"/>
                                        <p:tgtEl>
                                          <p:spTgt spid="5222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2230"/>
                                        </p:tgtEl>
                                        <p:attrNameLst>
                                          <p:attrName>style.visibility</p:attrName>
                                        </p:attrNameLst>
                                      </p:cBhvr>
                                      <p:to>
                                        <p:strVal val="visible"/>
                                      </p:to>
                                    </p:set>
                                    <p:animEffect transition="in" filter="checkerboard(across)">
                                      <p:cBhvr>
                                        <p:cTn id="12" dur="500"/>
                                        <p:tgtEl>
                                          <p:spTgt spid="52230"/>
                                        </p:tgtEl>
                                      </p:cBhvr>
                                    </p:animEffect>
                                  </p:childTnLst>
                                </p:cTn>
                              </p:par>
                            </p:childTnLst>
                          </p:cTn>
                        </p:par>
                        <p:par>
                          <p:cTn id="13" fill="hold">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52228"/>
                                        </p:tgtEl>
                                        <p:attrNameLst>
                                          <p:attrName>style.visibility</p:attrName>
                                        </p:attrNameLst>
                                      </p:cBhvr>
                                      <p:to>
                                        <p:strVal val="visible"/>
                                      </p:to>
                                    </p:set>
                                    <p:anim calcmode="lin" valueType="num">
                                      <p:cBhvr>
                                        <p:cTn id="16" dur="500" fill="hold"/>
                                        <p:tgtEl>
                                          <p:spTgt spid="52228"/>
                                        </p:tgtEl>
                                        <p:attrNameLst>
                                          <p:attrName>ppt_w</p:attrName>
                                        </p:attrNameLst>
                                      </p:cBhvr>
                                      <p:tavLst>
                                        <p:tav tm="0">
                                          <p:val>
                                            <p:fltVal val="0"/>
                                          </p:val>
                                        </p:tav>
                                        <p:tav tm="100000">
                                          <p:val>
                                            <p:strVal val="#ppt_w"/>
                                          </p:val>
                                        </p:tav>
                                      </p:tavLst>
                                    </p:anim>
                                    <p:anim calcmode="lin" valueType="num">
                                      <p:cBhvr>
                                        <p:cTn id="17" dur="500" fill="hold"/>
                                        <p:tgtEl>
                                          <p:spTgt spid="52228"/>
                                        </p:tgtEl>
                                        <p:attrNameLst>
                                          <p:attrName>ppt_h</p:attrName>
                                        </p:attrNameLst>
                                      </p:cBhvr>
                                      <p:tavLst>
                                        <p:tav tm="0">
                                          <p:val>
                                            <p:strVal val="#ppt_h"/>
                                          </p:val>
                                        </p:tav>
                                        <p:tav tm="100000">
                                          <p:val>
                                            <p:strVal val="#ppt_h"/>
                                          </p:val>
                                        </p:tav>
                                      </p:tavLst>
                                    </p:anim>
                                  </p:childTnLst>
                                </p:cTn>
                              </p:par>
                            </p:childTnLst>
                          </p:cTn>
                        </p:par>
                        <p:par>
                          <p:cTn id="18" fill="hold">
                            <p:stCondLst>
                              <p:cond delay="1500"/>
                            </p:stCondLst>
                            <p:childTnLst>
                              <p:par>
                                <p:cTn id="19" presetID="47" presetClass="entr" presetSubtype="0" fill="hold" grpId="0" nodeType="afterEffect">
                                  <p:stCondLst>
                                    <p:cond delay="0"/>
                                  </p:stCondLst>
                                  <p:childTnLst>
                                    <p:set>
                                      <p:cBhvr>
                                        <p:cTn id="20" dur="1" fill="hold">
                                          <p:stCondLst>
                                            <p:cond delay="0"/>
                                          </p:stCondLst>
                                        </p:cTn>
                                        <p:tgtEl>
                                          <p:spTgt spid="52227">
                                            <p:txEl>
                                              <p:pRg st="1" end="1"/>
                                            </p:txEl>
                                          </p:spTgt>
                                        </p:tgtEl>
                                        <p:attrNameLst>
                                          <p:attrName>style.visibility</p:attrName>
                                        </p:attrNameLst>
                                      </p:cBhvr>
                                      <p:to>
                                        <p:strVal val="visible"/>
                                      </p:to>
                                    </p:set>
                                    <p:animEffect transition="in" filter="fade">
                                      <p:cBhvr>
                                        <p:cTn id="21" dur="1000"/>
                                        <p:tgtEl>
                                          <p:spTgt spid="52227">
                                            <p:txEl>
                                              <p:pRg st="1" end="1"/>
                                            </p:txEl>
                                          </p:spTgt>
                                        </p:tgtEl>
                                      </p:cBhvr>
                                    </p:animEffect>
                                    <p:anim calcmode="lin" valueType="num">
                                      <p:cBhvr>
                                        <p:cTn id="22" dur="1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2227">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7" presetClass="entr" presetSubtype="0" fill="hold" grpId="0" nodeType="afterEffect">
                                  <p:stCondLst>
                                    <p:cond delay="0"/>
                                  </p:stCondLst>
                                  <p:childTnLst>
                                    <p:set>
                                      <p:cBhvr>
                                        <p:cTn id="26" dur="1" fill="hold">
                                          <p:stCondLst>
                                            <p:cond delay="0"/>
                                          </p:stCondLst>
                                        </p:cTn>
                                        <p:tgtEl>
                                          <p:spTgt spid="52227">
                                            <p:txEl>
                                              <p:pRg st="2" end="2"/>
                                            </p:txEl>
                                          </p:spTgt>
                                        </p:tgtEl>
                                        <p:attrNameLst>
                                          <p:attrName>style.visibility</p:attrName>
                                        </p:attrNameLst>
                                      </p:cBhvr>
                                      <p:to>
                                        <p:strVal val="visible"/>
                                      </p:to>
                                    </p:set>
                                    <p:animEffect transition="in" filter="fade">
                                      <p:cBhvr>
                                        <p:cTn id="27" dur="1000"/>
                                        <p:tgtEl>
                                          <p:spTgt spid="52227">
                                            <p:txEl>
                                              <p:pRg st="2" end="2"/>
                                            </p:txEl>
                                          </p:spTgt>
                                        </p:tgtEl>
                                      </p:cBhvr>
                                    </p:animEffect>
                                    <p:anim calcmode="lin" valueType="num">
                                      <p:cBhvr>
                                        <p:cTn id="28" dur="1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2227">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7" presetClass="entr" presetSubtype="0" fill="hold" grpId="0" nodeType="afterEffect">
                                  <p:stCondLst>
                                    <p:cond delay="0"/>
                                  </p:stCondLst>
                                  <p:childTnLst>
                                    <p:set>
                                      <p:cBhvr>
                                        <p:cTn id="32" dur="1" fill="hold">
                                          <p:stCondLst>
                                            <p:cond delay="0"/>
                                          </p:stCondLst>
                                        </p:cTn>
                                        <p:tgtEl>
                                          <p:spTgt spid="52227">
                                            <p:txEl>
                                              <p:pRg st="3" end="3"/>
                                            </p:txEl>
                                          </p:spTgt>
                                        </p:tgtEl>
                                        <p:attrNameLst>
                                          <p:attrName>style.visibility</p:attrName>
                                        </p:attrNameLst>
                                      </p:cBhvr>
                                      <p:to>
                                        <p:strVal val="visible"/>
                                      </p:to>
                                    </p:set>
                                    <p:animEffect transition="in" filter="fade">
                                      <p:cBhvr>
                                        <p:cTn id="33" dur="1000"/>
                                        <p:tgtEl>
                                          <p:spTgt spid="52227">
                                            <p:txEl>
                                              <p:pRg st="3" end="3"/>
                                            </p:txEl>
                                          </p:spTgt>
                                        </p:tgtEl>
                                      </p:cBhvr>
                                    </p:animEffect>
                                    <p:anim calcmode="lin" valueType="num">
                                      <p:cBhvr>
                                        <p:cTn id="34" dur="10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2227">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7" presetClass="entr" presetSubtype="0" fill="hold" grpId="0" nodeType="afterEffect">
                                  <p:stCondLst>
                                    <p:cond delay="0"/>
                                  </p:stCondLst>
                                  <p:childTnLst>
                                    <p:set>
                                      <p:cBhvr>
                                        <p:cTn id="38" dur="1" fill="hold">
                                          <p:stCondLst>
                                            <p:cond delay="0"/>
                                          </p:stCondLst>
                                        </p:cTn>
                                        <p:tgtEl>
                                          <p:spTgt spid="52227">
                                            <p:txEl>
                                              <p:pRg st="4" end="4"/>
                                            </p:txEl>
                                          </p:spTgt>
                                        </p:tgtEl>
                                        <p:attrNameLst>
                                          <p:attrName>style.visibility</p:attrName>
                                        </p:attrNameLst>
                                      </p:cBhvr>
                                      <p:to>
                                        <p:strVal val="visible"/>
                                      </p:to>
                                    </p:set>
                                    <p:animEffect transition="in" filter="fade">
                                      <p:cBhvr>
                                        <p:cTn id="39" dur="1000"/>
                                        <p:tgtEl>
                                          <p:spTgt spid="52227">
                                            <p:txEl>
                                              <p:pRg st="4" end="4"/>
                                            </p:txEl>
                                          </p:spTgt>
                                        </p:tgtEl>
                                      </p:cBhvr>
                                    </p:animEffect>
                                    <p:anim calcmode="lin" valueType="num">
                                      <p:cBhvr>
                                        <p:cTn id="40" dur="10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52227">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7" presetClass="entr" presetSubtype="0" fill="hold" grpId="0" nodeType="afterEffect">
                                  <p:stCondLst>
                                    <p:cond delay="0"/>
                                  </p:stCondLst>
                                  <p:childTnLst>
                                    <p:set>
                                      <p:cBhvr>
                                        <p:cTn id="44" dur="1" fill="hold">
                                          <p:stCondLst>
                                            <p:cond delay="0"/>
                                          </p:stCondLst>
                                        </p:cTn>
                                        <p:tgtEl>
                                          <p:spTgt spid="52227">
                                            <p:txEl>
                                              <p:pRg st="5" end="5"/>
                                            </p:txEl>
                                          </p:spTgt>
                                        </p:tgtEl>
                                        <p:attrNameLst>
                                          <p:attrName>style.visibility</p:attrName>
                                        </p:attrNameLst>
                                      </p:cBhvr>
                                      <p:to>
                                        <p:strVal val="visible"/>
                                      </p:to>
                                    </p:set>
                                    <p:animEffect transition="in" filter="fade">
                                      <p:cBhvr>
                                        <p:cTn id="45" dur="1000"/>
                                        <p:tgtEl>
                                          <p:spTgt spid="52227">
                                            <p:txEl>
                                              <p:pRg st="5" end="5"/>
                                            </p:txEl>
                                          </p:spTgt>
                                        </p:tgtEl>
                                      </p:cBhvr>
                                    </p:animEffect>
                                    <p:anim calcmode="lin" valueType="num">
                                      <p:cBhvr>
                                        <p:cTn id="46" dur="10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52227">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47" presetClass="entr" presetSubtype="0" fill="hold" grpId="0" nodeType="afterEffect">
                                  <p:stCondLst>
                                    <p:cond delay="0"/>
                                  </p:stCondLst>
                                  <p:childTnLst>
                                    <p:set>
                                      <p:cBhvr>
                                        <p:cTn id="50" dur="1" fill="hold">
                                          <p:stCondLst>
                                            <p:cond delay="0"/>
                                          </p:stCondLst>
                                        </p:cTn>
                                        <p:tgtEl>
                                          <p:spTgt spid="52227">
                                            <p:txEl>
                                              <p:pRg st="6" end="6"/>
                                            </p:txEl>
                                          </p:spTgt>
                                        </p:tgtEl>
                                        <p:attrNameLst>
                                          <p:attrName>style.visibility</p:attrName>
                                        </p:attrNameLst>
                                      </p:cBhvr>
                                      <p:to>
                                        <p:strVal val="visible"/>
                                      </p:to>
                                    </p:set>
                                    <p:animEffect transition="in" filter="fade">
                                      <p:cBhvr>
                                        <p:cTn id="51" dur="1000"/>
                                        <p:tgtEl>
                                          <p:spTgt spid="52227">
                                            <p:txEl>
                                              <p:pRg st="6" end="6"/>
                                            </p:txEl>
                                          </p:spTgt>
                                        </p:tgtEl>
                                      </p:cBhvr>
                                    </p:animEffect>
                                    <p:anim calcmode="lin" valueType="num">
                                      <p:cBhvr>
                                        <p:cTn id="52" dur="10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52227">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7500"/>
                            </p:stCondLst>
                            <p:childTnLst>
                              <p:par>
                                <p:cTn id="55" presetID="47" presetClass="entr" presetSubtype="0" fill="hold" grpId="0" nodeType="afterEffect">
                                  <p:stCondLst>
                                    <p:cond delay="0"/>
                                  </p:stCondLst>
                                  <p:childTnLst>
                                    <p:set>
                                      <p:cBhvr>
                                        <p:cTn id="56" dur="1" fill="hold">
                                          <p:stCondLst>
                                            <p:cond delay="0"/>
                                          </p:stCondLst>
                                        </p:cTn>
                                        <p:tgtEl>
                                          <p:spTgt spid="52227">
                                            <p:txEl>
                                              <p:pRg st="7" end="7"/>
                                            </p:txEl>
                                          </p:spTgt>
                                        </p:tgtEl>
                                        <p:attrNameLst>
                                          <p:attrName>style.visibility</p:attrName>
                                        </p:attrNameLst>
                                      </p:cBhvr>
                                      <p:to>
                                        <p:strVal val="visible"/>
                                      </p:to>
                                    </p:set>
                                    <p:animEffect transition="in" filter="fade">
                                      <p:cBhvr>
                                        <p:cTn id="57" dur="1000"/>
                                        <p:tgtEl>
                                          <p:spTgt spid="52227">
                                            <p:txEl>
                                              <p:pRg st="7" end="7"/>
                                            </p:txEl>
                                          </p:spTgt>
                                        </p:tgtEl>
                                      </p:cBhvr>
                                    </p:animEffect>
                                    <p:anim calcmode="lin" valueType="num">
                                      <p:cBhvr>
                                        <p:cTn id="58" dur="1000" fill="hold"/>
                                        <p:tgtEl>
                                          <p:spTgt spid="52227">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52227">
                                            <p:txEl>
                                              <p:pRg st="7" end="7"/>
                                            </p:txEl>
                                          </p:spTgt>
                                        </p:tgtEl>
                                        <p:attrNameLst>
                                          <p:attrName>ppt_y</p:attrName>
                                        </p:attrNameLst>
                                      </p:cBhvr>
                                      <p:tavLst>
                                        <p:tav tm="0">
                                          <p:val>
                                            <p:strVal val="#ppt_y-.1"/>
                                          </p:val>
                                        </p:tav>
                                        <p:tav tm="100000">
                                          <p:val>
                                            <p:strVal val="#ppt_y"/>
                                          </p:val>
                                        </p:tav>
                                      </p:tavLst>
                                    </p:anim>
                                  </p:childTnLst>
                                </p:cTn>
                              </p:par>
                            </p:childTnLst>
                          </p:cTn>
                        </p:par>
                        <p:par>
                          <p:cTn id="60" fill="hold">
                            <p:stCondLst>
                              <p:cond delay="8500"/>
                            </p:stCondLst>
                            <p:childTnLst>
                              <p:par>
                                <p:cTn id="61" presetID="17" presetClass="entr" presetSubtype="10" fill="hold" grpId="0" nodeType="afterEffect">
                                  <p:stCondLst>
                                    <p:cond delay="0"/>
                                  </p:stCondLst>
                                  <p:childTnLst>
                                    <p:set>
                                      <p:cBhvr>
                                        <p:cTn id="62" dur="1" fill="hold">
                                          <p:stCondLst>
                                            <p:cond delay="0"/>
                                          </p:stCondLst>
                                        </p:cTn>
                                        <p:tgtEl>
                                          <p:spTgt spid="52229"/>
                                        </p:tgtEl>
                                        <p:attrNameLst>
                                          <p:attrName>style.visibility</p:attrName>
                                        </p:attrNameLst>
                                      </p:cBhvr>
                                      <p:to>
                                        <p:strVal val="visible"/>
                                      </p:to>
                                    </p:set>
                                    <p:anim calcmode="lin" valueType="num">
                                      <p:cBhvr>
                                        <p:cTn id="63" dur="500" fill="hold"/>
                                        <p:tgtEl>
                                          <p:spTgt spid="52229"/>
                                        </p:tgtEl>
                                        <p:attrNameLst>
                                          <p:attrName>ppt_w</p:attrName>
                                        </p:attrNameLst>
                                      </p:cBhvr>
                                      <p:tavLst>
                                        <p:tav tm="0">
                                          <p:val>
                                            <p:fltVal val="0"/>
                                          </p:val>
                                        </p:tav>
                                        <p:tav tm="100000">
                                          <p:val>
                                            <p:strVal val="#ppt_w"/>
                                          </p:val>
                                        </p:tav>
                                      </p:tavLst>
                                    </p:anim>
                                    <p:anim calcmode="lin" valueType="num">
                                      <p:cBhvr>
                                        <p:cTn id="64" dur="500" fill="hold"/>
                                        <p:tgtEl>
                                          <p:spTgt spid="522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P spid="52228" grpId="0" animBg="1"/>
      <p:bldP spid="52229" grpId="0" animBg="1"/>
      <p:bldP spid="522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8600" y="381000"/>
            <a:ext cx="8229600" cy="1143000"/>
          </a:xfrm>
        </p:spPr>
        <p:txBody>
          <a:bodyPr/>
          <a:lstStyle/>
          <a:p>
            <a:r>
              <a:rPr lang="fa-IR" sz="1800">
                <a:solidFill>
                  <a:schemeClr val="bg1"/>
                </a:solidFill>
                <a:cs typeface="B Titr" pitchFamily="2" charset="-78"/>
              </a:rPr>
              <a:t>موارد افزودنی به تاییدیه مدیران برای پوشش تقلب و اشتباه</a:t>
            </a:r>
            <a:endParaRPr lang="en-US" sz="1800">
              <a:solidFill>
                <a:schemeClr val="bg1"/>
              </a:solidFill>
              <a:cs typeface="B Titr" pitchFamily="2" charset="-78"/>
            </a:endParaRPr>
          </a:p>
        </p:txBody>
      </p:sp>
      <p:sp>
        <p:nvSpPr>
          <p:cNvPr id="53251" name="Rectangle 3"/>
          <p:cNvSpPr>
            <a:spLocks noGrp="1" noChangeArrowheads="1"/>
          </p:cNvSpPr>
          <p:nvPr>
            <p:ph type="body" idx="1"/>
          </p:nvPr>
        </p:nvSpPr>
        <p:spPr>
          <a:xfrm>
            <a:off x="990600" y="1752600"/>
            <a:ext cx="6858000" cy="4343400"/>
          </a:xfrm>
        </p:spPr>
        <p:txBody>
          <a:bodyPr/>
          <a:lstStyle/>
          <a:p>
            <a:r>
              <a:rPr lang="fa-IR" sz="2000">
                <a:solidFill>
                  <a:schemeClr val="bg1"/>
                </a:solidFill>
                <a:cs typeface="B Nazanin" pitchFamily="2" charset="-78"/>
              </a:rPr>
              <a:t>براساس بخش 24 استانداردهای حسابرسی، باعنوان </a:t>
            </a:r>
            <a:r>
              <a:rPr lang="en-US" sz="2000">
                <a:solidFill>
                  <a:schemeClr val="bg1"/>
                </a:solidFill>
                <a:cs typeface="B Nazanin" pitchFamily="2" charset="-78"/>
              </a:rPr>
              <a:t>”</a:t>
            </a:r>
            <a:r>
              <a:rPr lang="fa-IR" sz="2000">
                <a:solidFill>
                  <a:schemeClr val="bg1"/>
                </a:solidFill>
                <a:cs typeface="B Nazanin" pitchFamily="2" charset="-78"/>
              </a:rPr>
              <a:t>مسئولیت حسابرس در ارتباط با تقلب و اشتباه در حسابرسی صورتهای مالی </a:t>
            </a:r>
            <a:r>
              <a:rPr lang="en-US" sz="2000">
                <a:solidFill>
                  <a:schemeClr val="bg1"/>
                </a:solidFill>
                <a:cs typeface="B Nazanin" pitchFamily="2" charset="-78"/>
              </a:rPr>
              <a:t>“</a:t>
            </a:r>
            <a:r>
              <a:rPr lang="fa-IR" sz="2000">
                <a:solidFill>
                  <a:schemeClr val="bg1"/>
                </a:solidFill>
                <a:cs typeface="B Nazanin" pitchFamily="2" charset="-78"/>
              </a:rPr>
              <a:t> حسابرس موظف است از مدیران تاییدیه ای حاکی از موارد زیر دریافت کند:</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قبول مسئولیت اعمال و اجرای سیستمهای حسابداری و کنترل داخلی 	     که به منظور پیشگیری و کشف تقلب و اشتباه طراحی شده است.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اعتقاد مدیران به این مطلب که آثار تحریفهای اصلاح نشده موجود در 	     صورتهای مالی، که در جریان حسابرسی کشف شده ، به تنهایی و در 	     مجموع، نسبت به کلیت صورتهای مالی بی اهمیت است.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این که مدیریت همه واقعیتهای مهم مربوط به هر گونه تقلب یا تقلب 	     احتمالی شناسایی شده توسط خود را – که ممکن است بر واحد مورد 	     رسیدگی تاثیر گذاشته باشد- برای حسابرس افشا کرده است.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این که نتایج برآورد خطر تحریف با اهمیت صورتهای مالی در اثر وقوع 	     تقلب برای حسابرس افشا شده است.</a:t>
            </a:r>
            <a:endParaRPr lang="en-US" sz="2000">
              <a:solidFill>
                <a:schemeClr val="bg1"/>
              </a:solidFill>
              <a:cs typeface="B Nazanin" pitchFamily="2" charset="-78"/>
            </a:endParaRPr>
          </a:p>
        </p:txBody>
      </p:sp>
      <p:sp>
        <p:nvSpPr>
          <p:cNvPr id="53252" name="Line 4"/>
          <p:cNvSpPr>
            <a:spLocks noChangeShapeType="1"/>
          </p:cNvSpPr>
          <p:nvPr/>
        </p:nvSpPr>
        <p:spPr bwMode="auto">
          <a:xfrm>
            <a:off x="914400" y="1447800"/>
            <a:ext cx="7010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fltVal val="0"/>
                                          </p:val>
                                        </p:tav>
                                        <p:tav tm="100000">
                                          <p:val>
                                            <p:strVal val="#ppt_w"/>
                                          </p:val>
                                        </p:tav>
                                      </p:tavLst>
                                    </p:anim>
                                    <p:anim calcmode="lin" valueType="num">
                                      <p:cBhvr>
                                        <p:cTn id="8" dur="500" fill="hold"/>
                                        <p:tgtEl>
                                          <p:spTgt spid="5325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checkerboard(across)">
                                      <p:cBhvr>
                                        <p:cTn id="12" dur="500"/>
                                        <p:tgtEl>
                                          <p:spTgt spid="53252"/>
                                        </p:tgtEl>
                                      </p:cBhvr>
                                    </p:animEffect>
                                  </p:childTnLst>
                                </p:cTn>
                              </p:par>
                            </p:childTnLst>
                          </p:cTn>
                        </p:par>
                        <p:par>
                          <p:cTn id="13" fill="hold">
                            <p:stCondLst>
                              <p:cond delay="1000"/>
                            </p:stCondLst>
                            <p:childTnLst>
                              <p:par>
                                <p:cTn id="14" presetID="40" presetClass="entr" presetSubtype="0" fill="hold" grpId="0" nodeType="afterEffect">
                                  <p:stCondLst>
                                    <p:cond delay="0"/>
                                  </p:stCondLst>
                                  <p:iterate type="lt">
                                    <p:tmPct val="10000"/>
                                  </p:iterate>
                                  <p:childTnLst>
                                    <p:set>
                                      <p:cBhvr>
                                        <p:cTn id="15" dur="1" fill="hold">
                                          <p:stCondLst>
                                            <p:cond delay="0"/>
                                          </p:stCondLst>
                                        </p:cTn>
                                        <p:tgtEl>
                                          <p:spTgt spid="53251">
                                            <p:txEl>
                                              <p:pRg st="0" end="0"/>
                                            </p:txEl>
                                          </p:spTgt>
                                        </p:tgtEl>
                                        <p:attrNameLst>
                                          <p:attrName>style.visibility</p:attrName>
                                        </p:attrNameLst>
                                      </p:cBhvr>
                                      <p:to>
                                        <p:strVal val="visible"/>
                                      </p:to>
                                    </p:set>
                                    <p:animEffect transition="in" filter="fade">
                                      <p:cBhvr>
                                        <p:cTn id="16" dur="500"/>
                                        <p:tgtEl>
                                          <p:spTgt spid="53251">
                                            <p:txEl>
                                              <p:pRg st="0" end="0"/>
                                            </p:txEl>
                                          </p:spTgt>
                                        </p:tgtEl>
                                      </p:cBhvr>
                                    </p:animEffect>
                                    <p:anim calcmode="lin" valueType="num">
                                      <p:cBhvr>
                                        <p:cTn id="17" dur="500" fill="hold"/>
                                        <p:tgtEl>
                                          <p:spTgt spid="53251">
                                            <p:txEl>
                                              <p:pRg st="0" end="0"/>
                                            </p:txEl>
                                          </p:spTgt>
                                        </p:tgtEl>
                                        <p:attrNameLst>
                                          <p:attrName>ppt_x</p:attrName>
                                        </p:attrNameLst>
                                      </p:cBhvr>
                                      <p:tavLst>
                                        <p:tav tm="0">
                                          <p:val>
                                            <p:strVal val="#ppt_x-.1"/>
                                          </p:val>
                                        </p:tav>
                                        <p:tav tm="100000">
                                          <p:val>
                                            <p:strVal val="#ppt_x"/>
                                          </p:val>
                                        </p:tav>
                                      </p:tavLst>
                                    </p:anim>
                                    <p:anim calcmode="lin" valueType="num">
                                      <p:cBhvr>
                                        <p:cTn id="18"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8850"/>
                            </p:stCondLst>
                            <p:childTnLst>
                              <p:par>
                                <p:cTn id="20" presetID="40" presetClass="entr" presetSubtype="0" fill="hold" grpId="0" nodeType="afterEffect">
                                  <p:stCondLst>
                                    <p:cond delay="0"/>
                                  </p:stCondLst>
                                  <p:iterate type="lt">
                                    <p:tmPct val="10000"/>
                                  </p:iterate>
                                  <p:childTnLst>
                                    <p:set>
                                      <p:cBhvr>
                                        <p:cTn id="21" dur="1" fill="hold">
                                          <p:stCondLst>
                                            <p:cond delay="0"/>
                                          </p:stCondLst>
                                        </p:cTn>
                                        <p:tgtEl>
                                          <p:spTgt spid="53251">
                                            <p:txEl>
                                              <p:pRg st="1" end="1"/>
                                            </p:txEl>
                                          </p:spTgt>
                                        </p:tgtEl>
                                        <p:attrNameLst>
                                          <p:attrName>style.visibility</p:attrName>
                                        </p:attrNameLst>
                                      </p:cBhvr>
                                      <p:to>
                                        <p:strVal val="visible"/>
                                      </p:to>
                                    </p:set>
                                    <p:animEffect transition="in" filter="fade">
                                      <p:cBhvr>
                                        <p:cTn id="22" dur="500"/>
                                        <p:tgtEl>
                                          <p:spTgt spid="53251">
                                            <p:txEl>
                                              <p:pRg st="1" end="1"/>
                                            </p:txEl>
                                          </p:spTgt>
                                        </p:tgtEl>
                                      </p:cBhvr>
                                    </p:animEffect>
                                    <p:anim calcmode="lin" valueType="num">
                                      <p:cBhvr>
                                        <p:cTn id="23" dur="500" fill="hold"/>
                                        <p:tgtEl>
                                          <p:spTgt spid="53251">
                                            <p:txEl>
                                              <p:pRg st="1" end="1"/>
                                            </p:txEl>
                                          </p:spTgt>
                                        </p:tgtEl>
                                        <p:attrNameLst>
                                          <p:attrName>ppt_x</p:attrName>
                                        </p:attrNameLst>
                                      </p:cBhvr>
                                      <p:tavLst>
                                        <p:tav tm="0">
                                          <p:val>
                                            <p:strVal val="#ppt_x-.1"/>
                                          </p:val>
                                        </p:tav>
                                        <p:tav tm="100000">
                                          <p:val>
                                            <p:strVal val="#ppt_x"/>
                                          </p:val>
                                        </p:tav>
                                      </p:tavLst>
                                    </p:anim>
                                    <p:anim calcmode="lin" valueType="num">
                                      <p:cBhvr>
                                        <p:cTn id="24"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14000"/>
                            </p:stCondLst>
                            <p:childTnLst>
                              <p:par>
                                <p:cTn id="26" presetID="40" presetClass="entr" presetSubtype="0" fill="hold" grpId="0" nodeType="afterEffect">
                                  <p:stCondLst>
                                    <p:cond delay="0"/>
                                  </p:stCondLst>
                                  <p:iterate type="lt">
                                    <p:tmPct val="10000"/>
                                  </p:iterate>
                                  <p:childTnLst>
                                    <p:set>
                                      <p:cBhvr>
                                        <p:cTn id="27" dur="1" fill="hold">
                                          <p:stCondLst>
                                            <p:cond delay="0"/>
                                          </p:stCondLst>
                                        </p:cTn>
                                        <p:tgtEl>
                                          <p:spTgt spid="53251">
                                            <p:txEl>
                                              <p:pRg st="2" end="2"/>
                                            </p:txEl>
                                          </p:spTgt>
                                        </p:tgtEl>
                                        <p:attrNameLst>
                                          <p:attrName>style.visibility</p:attrName>
                                        </p:attrNameLst>
                                      </p:cBhvr>
                                      <p:to>
                                        <p:strVal val="visible"/>
                                      </p:to>
                                    </p:set>
                                    <p:animEffect transition="in" filter="fade">
                                      <p:cBhvr>
                                        <p:cTn id="28" dur="500"/>
                                        <p:tgtEl>
                                          <p:spTgt spid="53251">
                                            <p:txEl>
                                              <p:pRg st="2" end="2"/>
                                            </p:txEl>
                                          </p:spTgt>
                                        </p:tgtEl>
                                      </p:cBhvr>
                                    </p:animEffect>
                                    <p:anim calcmode="lin" valueType="num">
                                      <p:cBhvr>
                                        <p:cTn id="29" dur="500" fill="hold"/>
                                        <p:tgtEl>
                                          <p:spTgt spid="53251">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53251">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21300"/>
                            </p:stCondLst>
                            <p:childTnLst>
                              <p:par>
                                <p:cTn id="32" presetID="40" presetClass="entr" presetSubtype="0" fill="hold" grpId="0" nodeType="afterEffect">
                                  <p:stCondLst>
                                    <p:cond delay="0"/>
                                  </p:stCondLst>
                                  <p:iterate type="lt">
                                    <p:tmPct val="10000"/>
                                  </p:iterate>
                                  <p:childTnLst>
                                    <p:set>
                                      <p:cBhvr>
                                        <p:cTn id="33" dur="1" fill="hold">
                                          <p:stCondLst>
                                            <p:cond delay="0"/>
                                          </p:stCondLst>
                                        </p:cTn>
                                        <p:tgtEl>
                                          <p:spTgt spid="53251">
                                            <p:txEl>
                                              <p:pRg st="3" end="3"/>
                                            </p:txEl>
                                          </p:spTgt>
                                        </p:tgtEl>
                                        <p:attrNameLst>
                                          <p:attrName>style.visibility</p:attrName>
                                        </p:attrNameLst>
                                      </p:cBhvr>
                                      <p:to>
                                        <p:strVal val="visible"/>
                                      </p:to>
                                    </p:set>
                                    <p:animEffect transition="in" filter="fade">
                                      <p:cBhvr>
                                        <p:cTn id="34" dur="500"/>
                                        <p:tgtEl>
                                          <p:spTgt spid="53251">
                                            <p:txEl>
                                              <p:pRg st="3" end="3"/>
                                            </p:txEl>
                                          </p:spTgt>
                                        </p:tgtEl>
                                      </p:cBhvr>
                                    </p:animEffect>
                                    <p:anim calcmode="lin" valueType="num">
                                      <p:cBhvr>
                                        <p:cTn id="35" dur="500" fill="hold"/>
                                        <p:tgtEl>
                                          <p:spTgt spid="53251">
                                            <p:txEl>
                                              <p:pRg st="3" end="3"/>
                                            </p:txEl>
                                          </p:spTgt>
                                        </p:tgtEl>
                                        <p:attrNameLst>
                                          <p:attrName>ppt_x</p:attrName>
                                        </p:attrNameLst>
                                      </p:cBhvr>
                                      <p:tavLst>
                                        <p:tav tm="0">
                                          <p:val>
                                            <p:strVal val="#ppt_x-.1"/>
                                          </p:val>
                                        </p:tav>
                                        <p:tav tm="100000">
                                          <p:val>
                                            <p:strVal val="#ppt_x"/>
                                          </p:val>
                                        </p:tav>
                                      </p:tavLst>
                                    </p:anim>
                                    <p:anim calcmode="lin" valueType="num">
                                      <p:cBhvr>
                                        <p:cTn id="36"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par>
                          <p:cTn id="37" fill="hold">
                            <p:stCondLst>
                              <p:cond delay="28800"/>
                            </p:stCondLst>
                            <p:childTnLst>
                              <p:par>
                                <p:cTn id="38" presetID="40" presetClass="entr" presetSubtype="0" fill="hold" grpId="0" nodeType="afterEffect">
                                  <p:stCondLst>
                                    <p:cond delay="0"/>
                                  </p:stCondLst>
                                  <p:iterate type="lt">
                                    <p:tmPct val="10000"/>
                                  </p:iterate>
                                  <p:childTnLst>
                                    <p:set>
                                      <p:cBhvr>
                                        <p:cTn id="39" dur="1" fill="hold">
                                          <p:stCondLst>
                                            <p:cond delay="0"/>
                                          </p:stCondLst>
                                        </p:cTn>
                                        <p:tgtEl>
                                          <p:spTgt spid="53251">
                                            <p:txEl>
                                              <p:pRg st="4" end="4"/>
                                            </p:txEl>
                                          </p:spTgt>
                                        </p:tgtEl>
                                        <p:attrNameLst>
                                          <p:attrName>style.visibility</p:attrName>
                                        </p:attrNameLst>
                                      </p:cBhvr>
                                      <p:to>
                                        <p:strVal val="visible"/>
                                      </p:to>
                                    </p:set>
                                    <p:animEffect transition="in" filter="fade">
                                      <p:cBhvr>
                                        <p:cTn id="40" dur="500"/>
                                        <p:tgtEl>
                                          <p:spTgt spid="53251">
                                            <p:txEl>
                                              <p:pRg st="4" end="4"/>
                                            </p:txEl>
                                          </p:spTgt>
                                        </p:tgtEl>
                                      </p:cBhvr>
                                    </p:animEffect>
                                    <p:anim calcmode="lin" valueType="num">
                                      <p:cBhvr>
                                        <p:cTn id="41" dur="500" fill="hold"/>
                                        <p:tgtEl>
                                          <p:spTgt spid="53251">
                                            <p:txEl>
                                              <p:pRg st="4" end="4"/>
                                            </p:txEl>
                                          </p:spTgt>
                                        </p:tgtEl>
                                        <p:attrNameLst>
                                          <p:attrName>ppt_x</p:attrName>
                                        </p:attrNameLst>
                                      </p:cBhvr>
                                      <p:tavLst>
                                        <p:tav tm="0">
                                          <p:val>
                                            <p:strVal val="#ppt_x-.1"/>
                                          </p:val>
                                        </p:tav>
                                        <p:tav tm="100000">
                                          <p:val>
                                            <p:strVal val="#ppt_x"/>
                                          </p:val>
                                        </p:tav>
                                      </p:tavLst>
                                    </p:anim>
                                    <p:anim calcmode="lin" valueType="num">
                                      <p:cBhvr>
                                        <p:cTn id="42" dur="500" fill="hold"/>
                                        <p:tgtEl>
                                          <p:spTgt spid="532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P spid="532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0"/>
            <a:ext cx="7315200" cy="1143000"/>
          </a:xfrm>
        </p:spPr>
        <p:txBody>
          <a:bodyPr/>
          <a:lstStyle/>
          <a:p>
            <a:r>
              <a:rPr lang="fa-IR" sz="2400">
                <a:solidFill>
                  <a:schemeClr val="bg1"/>
                </a:solidFill>
                <a:cs typeface="B Titr" pitchFamily="2" charset="-78"/>
              </a:rPr>
              <a:t>تعاریف</a:t>
            </a:r>
            <a:endParaRPr lang="en-US" sz="2400">
              <a:solidFill>
                <a:schemeClr val="bg1"/>
              </a:solidFill>
              <a:cs typeface="B Titr" pitchFamily="2" charset="-78"/>
            </a:endParaRPr>
          </a:p>
        </p:txBody>
      </p:sp>
      <p:sp>
        <p:nvSpPr>
          <p:cNvPr id="6147" name="Rectangle 3"/>
          <p:cNvSpPr>
            <a:spLocks noGrp="1" noChangeArrowheads="1"/>
          </p:cNvSpPr>
          <p:nvPr>
            <p:ph type="body" idx="1"/>
          </p:nvPr>
        </p:nvSpPr>
        <p:spPr>
          <a:xfrm>
            <a:off x="990600" y="2209800"/>
            <a:ext cx="6248400" cy="3581400"/>
          </a:xfrm>
        </p:spPr>
        <p:txBody>
          <a:bodyPr/>
          <a:lstStyle/>
          <a:p>
            <a:r>
              <a:rPr lang="fa-IR" sz="2400">
                <a:solidFill>
                  <a:schemeClr val="bg1"/>
                </a:solidFill>
                <a:cs typeface="B Nazanin" pitchFamily="2" charset="-78"/>
              </a:rPr>
              <a:t>اظهارات مدیران . پاسخ های مدیریت به پرس و جوهای </a:t>
            </a:r>
          </a:p>
          <a:p>
            <a:pPr>
              <a:buFontTx/>
              <a:buNone/>
            </a:pPr>
            <a:r>
              <a:rPr lang="fa-IR" sz="2400">
                <a:solidFill>
                  <a:schemeClr val="bg1"/>
                </a:solidFill>
                <a:cs typeface="B Nazanin" pitchFamily="2" charset="-78"/>
              </a:rPr>
              <a:t>	حسابرس و نیز ادعاهای مدیریت که به صورت تلویحی یا </a:t>
            </a:r>
          </a:p>
          <a:p>
            <a:pPr>
              <a:buFontTx/>
              <a:buNone/>
            </a:pPr>
            <a:r>
              <a:rPr lang="fa-IR" sz="2400">
                <a:solidFill>
                  <a:schemeClr val="bg1"/>
                </a:solidFill>
                <a:cs typeface="B Nazanin" pitchFamily="2" charset="-78"/>
              </a:rPr>
              <a:t>	صریح درصورتهای مالی انعکاس می یابد.</a:t>
            </a:r>
          </a:p>
          <a:p>
            <a:r>
              <a:rPr lang="fa-IR" sz="2400">
                <a:solidFill>
                  <a:schemeClr val="bg1"/>
                </a:solidFill>
                <a:cs typeface="B Nazanin" pitchFamily="2" charset="-78"/>
              </a:rPr>
              <a:t>تاییدیه مدیران . نامه ای که روی سربرگ صاحبکارتهیه و</a:t>
            </a:r>
          </a:p>
          <a:p>
            <a:pPr>
              <a:buFontTx/>
              <a:buNone/>
            </a:pPr>
            <a:r>
              <a:rPr lang="fa-IR" sz="2400">
                <a:solidFill>
                  <a:schemeClr val="bg1"/>
                </a:solidFill>
                <a:cs typeface="B Nazanin" pitchFamily="2" charset="-78"/>
              </a:rPr>
              <a:t>	 برای حسابرس ارسال می شود یا نامه ای که روی سربرگ </a:t>
            </a:r>
          </a:p>
          <a:p>
            <a:pPr>
              <a:buFontTx/>
              <a:buNone/>
            </a:pPr>
            <a:r>
              <a:rPr lang="fa-IR" sz="2400">
                <a:solidFill>
                  <a:schemeClr val="bg1"/>
                </a:solidFill>
                <a:cs typeface="B Nazanin" pitchFamily="2" charset="-78"/>
              </a:rPr>
              <a:t>	حسابرس تهیه و به منظور تایید و بازگرداندن آن برای </a:t>
            </a:r>
          </a:p>
          <a:p>
            <a:pPr>
              <a:buFontTx/>
              <a:buNone/>
            </a:pPr>
            <a:r>
              <a:rPr lang="fa-IR" sz="2400">
                <a:solidFill>
                  <a:schemeClr val="bg1"/>
                </a:solidFill>
                <a:cs typeface="B Nazanin" pitchFamily="2" charset="-78"/>
              </a:rPr>
              <a:t>	حسابرس ، به مدیریت واحد مورد رسیدگی ارائه می شود.</a:t>
            </a:r>
            <a:endParaRPr lang="en-US" sz="2400">
              <a:solidFill>
                <a:schemeClr val="bg1"/>
              </a:solidFill>
              <a:cs typeface="B Nazanin" pitchFamily="2" charset="-78"/>
            </a:endParaRPr>
          </a:p>
        </p:txBody>
      </p:sp>
      <p:sp>
        <p:nvSpPr>
          <p:cNvPr id="6148" name="Line 4"/>
          <p:cNvSpPr>
            <a:spLocks noChangeShapeType="1"/>
          </p:cNvSpPr>
          <p:nvPr/>
        </p:nvSpPr>
        <p:spPr bwMode="auto">
          <a:xfrm>
            <a:off x="1219200" y="1752600"/>
            <a:ext cx="64770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checkerboard(across)">
                                      <p:cBhvr>
                                        <p:cTn id="11" dur="500"/>
                                        <p:tgtEl>
                                          <p:spTgt spid="6148"/>
                                        </p:tgtEl>
                                      </p:cBhvr>
                                    </p:animEffect>
                                  </p:childTnLst>
                                </p:cTn>
                              </p:par>
                            </p:childTnLst>
                          </p:cTn>
                        </p:par>
                        <p:par>
                          <p:cTn id="12" fill="hold">
                            <p:stCondLst>
                              <p:cond delay="2500"/>
                            </p:stCondLst>
                            <p:childTnLst>
                              <p:par>
                                <p:cTn id="13" presetID="18" presetClass="entr" presetSubtype="12" fill="hold" grpId="0" nodeType="afterEffect">
                                  <p:stCondLst>
                                    <p:cond delay="0"/>
                                  </p:stCondLst>
                                  <p:childTnLst>
                                    <p:set>
                                      <p:cBhvr>
                                        <p:cTn id="14" dur="1" fill="hold">
                                          <p:stCondLst>
                                            <p:cond delay="0"/>
                                          </p:stCondLst>
                                        </p:cTn>
                                        <p:tgtEl>
                                          <p:spTgt spid="6147">
                                            <p:txEl>
                                              <p:pRg st="0" end="0"/>
                                            </p:txEl>
                                          </p:spTgt>
                                        </p:tgtEl>
                                        <p:attrNameLst>
                                          <p:attrName>style.visibility</p:attrName>
                                        </p:attrNameLst>
                                      </p:cBhvr>
                                      <p:to>
                                        <p:strVal val="visible"/>
                                      </p:to>
                                    </p:set>
                                    <p:animEffect transition="in" filter="strips(downLeft)">
                                      <p:cBhvr>
                                        <p:cTn id="15" dur="1000"/>
                                        <p:tgtEl>
                                          <p:spTgt spid="6147">
                                            <p:txEl>
                                              <p:pRg st="0" end="0"/>
                                            </p:txEl>
                                          </p:spTgt>
                                        </p:tgtEl>
                                      </p:cBhvr>
                                    </p:animEffect>
                                  </p:childTnLst>
                                </p:cTn>
                              </p:par>
                            </p:childTnLst>
                          </p:cTn>
                        </p:par>
                        <p:par>
                          <p:cTn id="16" fill="hold">
                            <p:stCondLst>
                              <p:cond delay="3500"/>
                            </p:stCondLst>
                            <p:childTnLst>
                              <p:par>
                                <p:cTn id="17" presetID="18" presetClass="entr" presetSubtype="12" fill="hold" grpId="0" nodeType="after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Effect transition="in" filter="strips(downLeft)">
                                      <p:cBhvr>
                                        <p:cTn id="19" dur="1000"/>
                                        <p:tgtEl>
                                          <p:spTgt spid="6147">
                                            <p:txEl>
                                              <p:pRg st="1" end="1"/>
                                            </p:txEl>
                                          </p:spTgt>
                                        </p:tgtEl>
                                      </p:cBhvr>
                                    </p:animEffect>
                                  </p:childTnLst>
                                </p:cTn>
                              </p:par>
                            </p:childTnLst>
                          </p:cTn>
                        </p:par>
                        <p:par>
                          <p:cTn id="20" fill="hold">
                            <p:stCondLst>
                              <p:cond delay="4500"/>
                            </p:stCondLst>
                            <p:childTnLst>
                              <p:par>
                                <p:cTn id="21" presetID="18" presetClass="entr" presetSubtype="12" fill="hold" grpId="0" nodeType="after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strips(downLeft)">
                                      <p:cBhvr>
                                        <p:cTn id="23" dur="1000"/>
                                        <p:tgtEl>
                                          <p:spTgt spid="6147">
                                            <p:txEl>
                                              <p:pRg st="2" end="2"/>
                                            </p:txEl>
                                          </p:spTgt>
                                        </p:tgtEl>
                                      </p:cBhvr>
                                    </p:animEffect>
                                  </p:childTnLst>
                                </p:cTn>
                              </p:par>
                            </p:childTnLst>
                          </p:cTn>
                        </p:par>
                        <p:par>
                          <p:cTn id="24" fill="hold">
                            <p:stCondLst>
                              <p:cond delay="5500"/>
                            </p:stCondLst>
                            <p:childTnLst>
                              <p:par>
                                <p:cTn id="25" presetID="18" presetClass="entr" presetSubtype="12" fill="hold" grpId="0" nodeType="after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Effect transition="in" filter="strips(downLeft)">
                                      <p:cBhvr>
                                        <p:cTn id="27" dur="1000"/>
                                        <p:tgtEl>
                                          <p:spTgt spid="6147">
                                            <p:txEl>
                                              <p:pRg st="3" end="3"/>
                                            </p:txEl>
                                          </p:spTgt>
                                        </p:tgtEl>
                                      </p:cBhvr>
                                    </p:animEffect>
                                  </p:childTnLst>
                                </p:cTn>
                              </p:par>
                            </p:childTnLst>
                          </p:cTn>
                        </p:par>
                        <p:par>
                          <p:cTn id="28" fill="hold">
                            <p:stCondLst>
                              <p:cond delay="6500"/>
                            </p:stCondLst>
                            <p:childTnLst>
                              <p:par>
                                <p:cTn id="29" presetID="18" presetClass="entr" presetSubtype="12" fill="hold" grpId="0" nodeType="after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Effect transition="in" filter="strips(downLeft)">
                                      <p:cBhvr>
                                        <p:cTn id="31" dur="1000"/>
                                        <p:tgtEl>
                                          <p:spTgt spid="6147">
                                            <p:txEl>
                                              <p:pRg st="4" end="4"/>
                                            </p:txEl>
                                          </p:spTgt>
                                        </p:tgtEl>
                                      </p:cBhvr>
                                    </p:animEffect>
                                  </p:childTnLst>
                                </p:cTn>
                              </p:par>
                            </p:childTnLst>
                          </p:cTn>
                        </p:par>
                        <p:par>
                          <p:cTn id="32" fill="hold">
                            <p:stCondLst>
                              <p:cond delay="7500"/>
                            </p:stCondLst>
                            <p:childTnLst>
                              <p:par>
                                <p:cTn id="33" presetID="18" presetClass="entr" presetSubtype="12" fill="hold" grpId="0" nodeType="afterEffect">
                                  <p:stCondLst>
                                    <p:cond delay="0"/>
                                  </p:stCondLst>
                                  <p:childTnLst>
                                    <p:set>
                                      <p:cBhvr>
                                        <p:cTn id="34" dur="1" fill="hold">
                                          <p:stCondLst>
                                            <p:cond delay="0"/>
                                          </p:stCondLst>
                                        </p:cTn>
                                        <p:tgtEl>
                                          <p:spTgt spid="6147">
                                            <p:txEl>
                                              <p:pRg st="5" end="5"/>
                                            </p:txEl>
                                          </p:spTgt>
                                        </p:tgtEl>
                                        <p:attrNameLst>
                                          <p:attrName>style.visibility</p:attrName>
                                        </p:attrNameLst>
                                      </p:cBhvr>
                                      <p:to>
                                        <p:strVal val="visible"/>
                                      </p:to>
                                    </p:set>
                                    <p:animEffect transition="in" filter="strips(downLeft)">
                                      <p:cBhvr>
                                        <p:cTn id="35" dur="1000"/>
                                        <p:tgtEl>
                                          <p:spTgt spid="6147">
                                            <p:txEl>
                                              <p:pRg st="5" end="5"/>
                                            </p:txEl>
                                          </p:spTgt>
                                        </p:tgtEl>
                                      </p:cBhvr>
                                    </p:animEffect>
                                  </p:childTnLst>
                                </p:cTn>
                              </p:par>
                            </p:childTnLst>
                          </p:cTn>
                        </p:par>
                        <p:par>
                          <p:cTn id="36" fill="hold">
                            <p:stCondLst>
                              <p:cond delay="8500"/>
                            </p:stCondLst>
                            <p:childTnLst>
                              <p:par>
                                <p:cTn id="37" presetID="18" presetClass="entr" presetSubtype="12" fill="hold" grpId="0" nodeType="afterEffect">
                                  <p:stCondLst>
                                    <p:cond delay="0"/>
                                  </p:stCondLst>
                                  <p:childTnLst>
                                    <p:set>
                                      <p:cBhvr>
                                        <p:cTn id="38" dur="1" fill="hold">
                                          <p:stCondLst>
                                            <p:cond delay="0"/>
                                          </p:stCondLst>
                                        </p:cTn>
                                        <p:tgtEl>
                                          <p:spTgt spid="6147">
                                            <p:txEl>
                                              <p:pRg st="6" end="6"/>
                                            </p:txEl>
                                          </p:spTgt>
                                        </p:tgtEl>
                                        <p:attrNameLst>
                                          <p:attrName>style.visibility</p:attrName>
                                        </p:attrNameLst>
                                      </p:cBhvr>
                                      <p:to>
                                        <p:strVal val="visible"/>
                                      </p:to>
                                    </p:set>
                                    <p:animEffect transition="in" filter="strips(downLeft)">
                                      <p:cBhvr>
                                        <p:cTn id="39" dur="10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P spid="61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371600"/>
            <a:ext cx="8229600" cy="1143000"/>
          </a:xfrm>
        </p:spPr>
        <p:txBody>
          <a:bodyPr/>
          <a:lstStyle/>
          <a:p>
            <a:r>
              <a:rPr lang="fa-IR" sz="2000">
                <a:solidFill>
                  <a:schemeClr val="bg1"/>
                </a:solidFill>
                <a:cs typeface="B Titr" pitchFamily="2" charset="-78"/>
              </a:rPr>
              <a:t>اهداف تاییدیه مدیران</a:t>
            </a:r>
            <a:endParaRPr lang="en-US" sz="2000">
              <a:solidFill>
                <a:schemeClr val="bg1"/>
              </a:solidFill>
              <a:cs typeface="B Titr" pitchFamily="2" charset="-78"/>
            </a:endParaRPr>
          </a:p>
        </p:txBody>
      </p:sp>
      <p:sp>
        <p:nvSpPr>
          <p:cNvPr id="7171" name="Rectangle 3"/>
          <p:cNvSpPr>
            <a:spLocks noGrp="1" noChangeArrowheads="1"/>
          </p:cNvSpPr>
          <p:nvPr>
            <p:ph type="body" idx="1"/>
          </p:nvPr>
        </p:nvSpPr>
        <p:spPr>
          <a:xfrm>
            <a:off x="990600" y="2667000"/>
            <a:ext cx="6781800" cy="2895600"/>
          </a:xfrm>
        </p:spPr>
        <p:txBody>
          <a:bodyPr/>
          <a:lstStyle/>
          <a:p>
            <a:r>
              <a:rPr lang="fa-IR" sz="2000">
                <a:solidFill>
                  <a:schemeClr val="bg1"/>
                </a:solidFill>
                <a:cs typeface="B Nazanin" pitchFamily="2" charset="-78"/>
              </a:rPr>
              <a:t>تاییدیه مدیران اهداف زیر را براورد می سازد:</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پذیرش مسئولیت تهیه صورتهای مالی طبق استانداردهای </a:t>
            </a:r>
          </a:p>
          <a:p>
            <a:pPr>
              <a:buFontTx/>
              <a:buNone/>
            </a:pPr>
            <a:r>
              <a:rPr lang="fa-IR" sz="2000">
                <a:solidFill>
                  <a:schemeClr val="bg1"/>
                </a:solidFill>
                <a:cs typeface="B Nazanin" pitchFamily="2" charset="-78"/>
              </a:rPr>
              <a:t>		     حسابداری، به نحو مطلوب، توسط مدیریت.</a:t>
            </a:r>
            <a:endParaRPr lang="en-US" sz="2000">
              <a:solidFill>
                <a:schemeClr val="bg1"/>
              </a:solidFill>
              <a:cs typeface="B Nazanin" pitchFamily="2" charset="-78"/>
            </a:endParaRP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کسب شواهدی حاکی از تصویب صورتهای مالی توسط مدیریت.</a:t>
            </a:r>
          </a:p>
          <a:p>
            <a:pPr>
              <a:buFontTx/>
              <a:buNone/>
            </a:pPr>
            <a:r>
              <a:rPr lang="fa-IR" sz="2000">
                <a:solidFill>
                  <a:schemeClr val="bg1"/>
                </a:solidFill>
                <a:cs typeface="B Nazanin" pitchFamily="2" charset="-78"/>
              </a:rPr>
              <a:t>		</a:t>
            </a:r>
            <a:r>
              <a:rPr lang="en-US" sz="2000">
                <a:solidFill>
                  <a:schemeClr val="bg1"/>
                </a:solidFill>
                <a:cs typeface="B Nazanin" pitchFamily="2" charset="-78"/>
              </a:rPr>
              <a:t>••</a:t>
            </a:r>
            <a:r>
              <a:rPr lang="fa-IR" sz="2000">
                <a:solidFill>
                  <a:schemeClr val="bg1"/>
                </a:solidFill>
                <a:cs typeface="B Nazanin" pitchFamily="2" charset="-78"/>
              </a:rPr>
              <a:t>   مستندسازی پاسخهای مدیریت به پرس و جوهای حسابرس</a:t>
            </a:r>
          </a:p>
          <a:p>
            <a:pPr>
              <a:buFontTx/>
              <a:buNone/>
            </a:pPr>
            <a:r>
              <a:rPr lang="fa-IR" sz="2000">
                <a:solidFill>
                  <a:schemeClr val="bg1"/>
                </a:solidFill>
                <a:cs typeface="B Nazanin" pitchFamily="2" charset="-78"/>
              </a:rPr>
              <a:t>                    درباره دیگر موضوعات مهم مرتبط با صورتهای مالی.</a:t>
            </a:r>
            <a:endParaRPr lang="en-US" sz="2000">
              <a:solidFill>
                <a:schemeClr val="bg1"/>
              </a:solidFill>
              <a:cs typeface="B Nazanin" pitchFamily="2" charset="-78"/>
            </a:endParaRPr>
          </a:p>
          <a:p>
            <a:pPr>
              <a:buFontTx/>
              <a:buNone/>
            </a:pPr>
            <a:r>
              <a:rPr lang="fa-IR" sz="2000">
                <a:solidFill>
                  <a:schemeClr val="bg1"/>
                </a:solidFill>
                <a:cs typeface="B Nazanin" pitchFamily="2" charset="-78"/>
              </a:rPr>
              <a:t>		</a:t>
            </a:r>
            <a:endParaRPr lang="en-US" sz="2000">
              <a:solidFill>
                <a:schemeClr val="bg1"/>
              </a:solidFill>
              <a:cs typeface="B Nazanin" pitchFamily="2" charset="-78"/>
            </a:endParaRPr>
          </a:p>
        </p:txBody>
      </p:sp>
      <p:sp>
        <p:nvSpPr>
          <p:cNvPr id="7172" name="Line 4"/>
          <p:cNvSpPr>
            <a:spLocks noChangeShapeType="1"/>
          </p:cNvSpPr>
          <p:nvPr/>
        </p:nvSpPr>
        <p:spPr bwMode="auto">
          <a:xfrm>
            <a:off x="1219200" y="2286000"/>
            <a:ext cx="67818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0.70"/>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7172"/>
                                        </p:tgtEl>
                                        <p:attrNameLst>
                                          <p:attrName>style.visibility</p:attrName>
                                        </p:attrNameLst>
                                      </p:cBhvr>
                                      <p:to>
                                        <p:strVal val="visible"/>
                                      </p:to>
                                    </p:set>
                                    <p:animEffect transition="in" filter="checkerboard(across)">
                                      <p:cBhvr>
                                        <p:cTn id="13" dur="500"/>
                                        <p:tgtEl>
                                          <p:spTgt spid="7172"/>
                                        </p:tgtEl>
                                      </p:cBhvr>
                                    </p:animEffect>
                                  </p:childTnLst>
                                </p:cTn>
                              </p:par>
                            </p:childTnLst>
                          </p:cTn>
                        </p:par>
                        <p:par>
                          <p:cTn id="14" fill="hold">
                            <p:stCondLst>
                              <p:cond delay="1500"/>
                            </p:stCondLst>
                            <p:childTnLst>
                              <p:par>
                                <p:cTn id="15" presetID="17" presetClass="entr" presetSubtype="10" fill="hold" grpId="0" nodeType="afterEffect">
                                  <p:stCondLst>
                                    <p:cond delay="0"/>
                                  </p:stCondLst>
                                  <p:childTnLst>
                                    <p:set>
                                      <p:cBhvr>
                                        <p:cTn id="16" dur="1" fill="hold">
                                          <p:stCondLst>
                                            <p:cond delay="0"/>
                                          </p:stCondLst>
                                        </p:cTn>
                                        <p:tgtEl>
                                          <p:spTgt spid="7171">
                                            <p:txEl>
                                              <p:pRg st="0" end="0"/>
                                            </p:txEl>
                                          </p:spTgt>
                                        </p:tgtEl>
                                        <p:attrNameLst>
                                          <p:attrName>style.visibility</p:attrName>
                                        </p:attrNameLst>
                                      </p:cBhvr>
                                      <p:to>
                                        <p:strVal val="visible"/>
                                      </p:to>
                                    </p:set>
                                    <p:anim calcmode="lin" valueType="num">
                                      <p:cBhvr>
                                        <p:cTn id="1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0" end="0"/>
                                            </p:txEl>
                                          </p:spTgt>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17" presetClass="entr" presetSubtype="10" fill="hold" grpId="0" nodeType="after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 calcmode="lin" valueType="num">
                                      <p:cBhvr>
                                        <p:cTn id="22"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7171">
                                            <p:txEl>
                                              <p:pRg st="1" end="1"/>
                                            </p:txEl>
                                          </p:spTgt>
                                        </p:tgtEl>
                                        <p:attrNameLst>
                                          <p:attrName>ppt_h</p:attrName>
                                        </p:attrNameLst>
                                      </p:cBhvr>
                                      <p:tavLst>
                                        <p:tav tm="0">
                                          <p:val>
                                            <p:strVal val="#ppt_h"/>
                                          </p:val>
                                        </p:tav>
                                        <p:tav tm="100000">
                                          <p:val>
                                            <p:strVal val="#ppt_h"/>
                                          </p:val>
                                        </p:tav>
                                      </p:tavLst>
                                    </p:anim>
                                  </p:childTnLst>
                                </p:cTn>
                              </p:par>
                            </p:childTnLst>
                          </p:cTn>
                        </p:par>
                        <p:par>
                          <p:cTn id="24" fill="hold">
                            <p:stCondLst>
                              <p:cond delay="2500"/>
                            </p:stCondLst>
                            <p:childTnLst>
                              <p:par>
                                <p:cTn id="25" presetID="17" presetClass="entr" presetSubtype="10" fill="hold" grpId="0" nodeType="afterEffect">
                                  <p:stCondLst>
                                    <p:cond delay="0"/>
                                  </p:stCondLst>
                                  <p:childTnLst>
                                    <p:set>
                                      <p:cBhvr>
                                        <p:cTn id="26" dur="1" fill="hold">
                                          <p:stCondLst>
                                            <p:cond delay="0"/>
                                          </p:stCondLst>
                                        </p:cTn>
                                        <p:tgtEl>
                                          <p:spTgt spid="7171">
                                            <p:txEl>
                                              <p:pRg st="2" end="2"/>
                                            </p:txEl>
                                          </p:spTgt>
                                        </p:tgtEl>
                                        <p:attrNameLst>
                                          <p:attrName>style.visibility</p:attrName>
                                        </p:attrNameLst>
                                      </p:cBhvr>
                                      <p:to>
                                        <p:strVal val="visible"/>
                                      </p:to>
                                    </p:set>
                                    <p:anim calcmode="lin" valueType="num">
                                      <p:cBhvr>
                                        <p:cTn id="27"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7171">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3000"/>
                            </p:stCondLst>
                            <p:childTnLst>
                              <p:par>
                                <p:cTn id="30" presetID="17" presetClass="entr" presetSubtype="10" fill="hold" grpId="0" nodeType="afterEffect">
                                  <p:stCondLst>
                                    <p:cond delay="0"/>
                                  </p:stCondLst>
                                  <p:childTnLst>
                                    <p:set>
                                      <p:cBhvr>
                                        <p:cTn id="31" dur="1" fill="hold">
                                          <p:stCondLst>
                                            <p:cond delay="0"/>
                                          </p:stCondLst>
                                        </p:cTn>
                                        <p:tgtEl>
                                          <p:spTgt spid="7171">
                                            <p:txEl>
                                              <p:pRg st="3" end="3"/>
                                            </p:txEl>
                                          </p:spTgt>
                                        </p:tgtEl>
                                        <p:attrNameLst>
                                          <p:attrName>style.visibility</p:attrName>
                                        </p:attrNameLst>
                                      </p:cBhvr>
                                      <p:to>
                                        <p:strVal val="visible"/>
                                      </p:to>
                                    </p:set>
                                    <p:anim calcmode="lin" valueType="num">
                                      <p:cBhvr>
                                        <p:cTn id="32" dur="5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7171">
                                            <p:txEl>
                                              <p:pRg st="3" end="3"/>
                                            </p:txEl>
                                          </p:spTgt>
                                        </p:tgtEl>
                                        <p:attrNameLst>
                                          <p:attrName>ppt_h</p:attrName>
                                        </p:attrNameLst>
                                      </p:cBhvr>
                                      <p:tavLst>
                                        <p:tav tm="0">
                                          <p:val>
                                            <p:strVal val="#ppt_h"/>
                                          </p:val>
                                        </p:tav>
                                        <p:tav tm="100000">
                                          <p:val>
                                            <p:strVal val="#ppt_h"/>
                                          </p:val>
                                        </p:tav>
                                      </p:tavLst>
                                    </p:anim>
                                  </p:childTnLst>
                                </p:cTn>
                              </p:par>
                            </p:childTnLst>
                          </p:cTn>
                        </p:par>
                        <p:par>
                          <p:cTn id="34" fill="hold">
                            <p:stCondLst>
                              <p:cond delay="3500"/>
                            </p:stCondLst>
                            <p:childTnLst>
                              <p:par>
                                <p:cTn id="35" presetID="17" presetClass="entr" presetSubtype="10" fill="hold" grpId="0" nodeType="after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p:cTn id="37" dur="5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7171">
                                            <p:txEl>
                                              <p:pRg st="4" end="4"/>
                                            </p:txEl>
                                          </p:spTgt>
                                        </p:tgtEl>
                                        <p:attrNameLst>
                                          <p:attrName>ppt_h</p:attrName>
                                        </p:attrNameLst>
                                      </p:cBhvr>
                                      <p:tavLst>
                                        <p:tav tm="0">
                                          <p:val>
                                            <p:strVal val="#ppt_h"/>
                                          </p:val>
                                        </p:tav>
                                        <p:tav tm="100000">
                                          <p:val>
                                            <p:strVal val="#ppt_h"/>
                                          </p:val>
                                        </p:tav>
                                      </p:tavLst>
                                    </p:anim>
                                  </p:childTnLst>
                                </p:cTn>
                              </p:par>
                            </p:childTnLst>
                          </p:cTn>
                        </p:par>
                        <p:par>
                          <p:cTn id="39" fill="hold">
                            <p:stCondLst>
                              <p:cond delay="4000"/>
                            </p:stCondLst>
                            <p:childTnLst>
                              <p:par>
                                <p:cTn id="40" presetID="17" presetClass="entr" presetSubtype="10" fill="hold" grpId="0" nodeType="after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 calcmode="lin" valueType="num">
                                      <p:cBhvr>
                                        <p:cTn id="42" dur="5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7171">
                                            <p:txEl>
                                              <p:pRg st="5" end="5"/>
                                            </p:txEl>
                                          </p:spTgt>
                                        </p:tgtEl>
                                        <p:attrNameLst>
                                          <p:attrName>ppt_h</p:attrName>
                                        </p:attrNameLst>
                                      </p:cBhvr>
                                      <p:tavLst>
                                        <p:tav tm="0">
                                          <p:val>
                                            <p:strVal val="#ppt_h"/>
                                          </p:val>
                                        </p:tav>
                                        <p:tav tm="100000">
                                          <p:val>
                                            <p:strVal val="#ppt_h"/>
                                          </p:val>
                                        </p:tav>
                                      </p:tavLst>
                                    </p:anim>
                                  </p:childTnLst>
                                </p:cTn>
                              </p:par>
                            </p:childTnLst>
                          </p:cTn>
                        </p:par>
                        <p:par>
                          <p:cTn id="44" fill="hold">
                            <p:stCondLst>
                              <p:cond delay="4500"/>
                            </p:stCondLst>
                            <p:childTnLst>
                              <p:par>
                                <p:cTn id="45" presetID="17" presetClass="entr" presetSubtype="10" fill="hold" grpId="0" nodeType="afterEffect">
                                  <p:stCondLst>
                                    <p:cond delay="0"/>
                                  </p:stCondLst>
                                  <p:childTnLst>
                                    <p:set>
                                      <p:cBhvr>
                                        <p:cTn id="46" dur="1" fill="hold">
                                          <p:stCondLst>
                                            <p:cond delay="0"/>
                                          </p:stCondLst>
                                        </p:cTn>
                                        <p:tgtEl>
                                          <p:spTgt spid="7171">
                                            <p:txEl>
                                              <p:pRg st="6" end="6"/>
                                            </p:txEl>
                                          </p:spTgt>
                                        </p:tgtEl>
                                        <p:attrNameLst>
                                          <p:attrName>style.visibility</p:attrName>
                                        </p:attrNameLst>
                                      </p:cBhvr>
                                      <p:to>
                                        <p:strVal val="visible"/>
                                      </p:to>
                                    </p:set>
                                    <p:anim calcmode="lin" valueType="num">
                                      <p:cBhvr>
                                        <p:cTn id="47" dur="5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717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71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219200"/>
            <a:ext cx="8229600" cy="1143000"/>
          </a:xfrm>
        </p:spPr>
        <p:txBody>
          <a:bodyPr/>
          <a:lstStyle/>
          <a:p>
            <a:r>
              <a:rPr lang="fa-IR" sz="2000">
                <a:solidFill>
                  <a:schemeClr val="bg1"/>
                </a:solidFill>
                <a:cs typeface="B Titr" pitchFamily="2" charset="-78"/>
              </a:rPr>
              <a:t>طبقات اظهارات مدیران</a:t>
            </a:r>
            <a:endParaRPr lang="en-US" sz="2000">
              <a:solidFill>
                <a:schemeClr val="bg1"/>
              </a:solidFill>
              <a:cs typeface="B Titr" pitchFamily="2" charset="-78"/>
            </a:endParaRPr>
          </a:p>
        </p:txBody>
      </p:sp>
      <p:sp>
        <p:nvSpPr>
          <p:cNvPr id="8195" name="Rectangle 3"/>
          <p:cNvSpPr>
            <a:spLocks noGrp="1" noChangeArrowheads="1"/>
          </p:cNvSpPr>
          <p:nvPr>
            <p:ph type="body" idx="1"/>
          </p:nvPr>
        </p:nvSpPr>
        <p:spPr>
          <a:xfrm>
            <a:off x="1219200" y="2667000"/>
            <a:ext cx="6705600" cy="2971800"/>
          </a:xfrm>
        </p:spPr>
        <p:txBody>
          <a:bodyPr/>
          <a:lstStyle/>
          <a:p>
            <a:r>
              <a:rPr lang="fa-IR" sz="2000">
                <a:solidFill>
                  <a:schemeClr val="bg1"/>
                </a:solidFill>
                <a:cs typeface="B Nazanin" pitchFamily="2" charset="-78"/>
              </a:rPr>
              <a:t>طبق بخش 58 استانداردهای حسابرسی اظهارات مدیران را می توان در سه دسته زیر طبقه بندی کرد:</a:t>
            </a:r>
          </a:p>
          <a:p>
            <a:pPr>
              <a:buFontTx/>
              <a:buNone/>
            </a:pPr>
            <a:r>
              <a:rPr lang="fa-IR" sz="2000">
                <a:solidFill>
                  <a:schemeClr val="bg1"/>
                </a:solidFill>
                <a:cs typeface="B Nazanin" pitchFamily="2" charset="-78"/>
              </a:rPr>
              <a:t>	   الف)	 دسته اول: تاییدیه مدیران به عنوان قبول مسئولیت صورتهای مالی.</a:t>
            </a:r>
          </a:p>
          <a:p>
            <a:pPr>
              <a:buFontTx/>
              <a:buNone/>
            </a:pPr>
            <a:r>
              <a:rPr lang="fa-IR" sz="2000">
                <a:solidFill>
                  <a:schemeClr val="bg1"/>
                </a:solidFill>
                <a:cs typeface="B Nazanin" pitchFamily="2" charset="-78"/>
              </a:rPr>
              <a:t>	   ب )	 دسته دوم: تاییدیه مدیران به عنوان یکی از شواهد حسابرسی،درمواردی 	که  شواهد دیگری وجود ندارد.</a:t>
            </a:r>
          </a:p>
          <a:p>
            <a:pPr>
              <a:buFontTx/>
              <a:buNone/>
            </a:pPr>
            <a:r>
              <a:rPr lang="fa-IR" sz="2000">
                <a:solidFill>
                  <a:schemeClr val="bg1"/>
                </a:solidFill>
                <a:cs typeface="B Nazanin" pitchFamily="2" charset="-78"/>
              </a:rPr>
              <a:t>	   پ )	 دسته سوم: تاییدیه مدیران به عنوان شواهد حسابرسی مکمل،درمواردی 	که شواهد حسابرسی دیگری وجود دارد.</a:t>
            </a:r>
            <a:endParaRPr lang="en-US" sz="2000">
              <a:solidFill>
                <a:schemeClr val="bg1"/>
              </a:solidFill>
              <a:cs typeface="B Nazanin" pitchFamily="2" charset="-78"/>
            </a:endParaRPr>
          </a:p>
        </p:txBody>
      </p:sp>
      <p:sp>
        <p:nvSpPr>
          <p:cNvPr id="8196" name="Line 4"/>
          <p:cNvSpPr>
            <a:spLocks noChangeShapeType="1"/>
          </p:cNvSpPr>
          <p:nvPr/>
        </p:nvSpPr>
        <p:spPr bwMode="auto">
          <a:xfrm>
            <a:off x="990600" y="2209800"/>
            <a:ext cx="7010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across)">
                                      <p:cBhvr>
                                        <p:cTn id="7" dur="500"/>
                                        <p:tgtEl>
                                          <p:spTgt spid="819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checkerboard(across)">
                                      <p:cBhvr>
                                        <p:cTn id="11" dur="500"/>
                                        <p:tgtEl>
                                          <p:spTgt spid="8196"/>
                                        </p:tgtEl>
                                      </p:cBhvr>
                                    </p:animEffect>
                                  </p:childTnLst>
                                </p:cTn>
                              </p:par>
                            </p:childTnLst>
                          </p:cTn>
                        </p:par>
                        <p:par>
                          <p:cTn id="12" fill="hold">
                            <p:stCondLst>
                              <p:cond delay="1000"/>
                            </p:stCondLst>
                            <p:childTnLst>
                              <p:par>
                                <p:cTn id="13" presetID="55" presetClass="entr" presetSubtype="0" fill="hold" grpId="0" nodeType="after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 calcmode="lin" valueType="num">
                                      <p:cBhvr>
                                        <p:cTn id="15"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8195">
                                            <p:txEl>
                                              <p:pRg st="0" end="0"/>
                                            </p:txEl>
                                          </p:spTgt>
                                        </p:tgtEl>
                                      </p:cBhvr>
                                    </p:animEffect>
                                  </p:childTnLst>
                                </p:cTn>
                              </p:par>
                            </p:childTnLst>
                          </p:cTn>
                        </p:par>
                        <p:par>
                          <p:cTn id="18" fill="hold">
                            <p:stCondLst>
                              <p:cond delay="2000"/>
                            </p:stCondLst>
                            <p:childTnLst>
                              <p:par>
                                <p:cTn id="19" presetID="55" presetClass="entr" presetSubtype="0" fill="hold" grpId="0" nodeType="after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 calcmode="lin" valueType="num">
                                      <p:cBhvr>
                                        <p:cTn id="21"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1" end="1"/>
                                            </p:txEl>
                                          </p:spTgt>
                                        </p:tgtEl>
                                      </p:cBhvr>
                                    </p:animEffect>
                                  </p:childTnLst>
                                </p:cTn>
                              </p:par>
                            </p:childTnLst>
                          </p:cTn>
                        </p:par>
                        <p:par>
                          <p:cTn id="24" fill="hold">
                            <p:stCondLst>
                              <p:cond delay="3000"/>
                            </p:stCondLst>
                            <p:childTnLst>
                              <p:par>
                                <p:cTn id="25" presetID="55" presetClass="entr" presetSubtype="0" fill="hold" grpId="0" nodeType="afterEffect">
                                  <p:stCondLst>
                                    <p:cond delay="0"/>
                                  </p:stCondLst>
                                  <p:childTnLst>
                                    <p:set>
                                      <p:cBhvr>
                                        <p:cTn id="26" dur="1" fill="hold">
                                          <p:stCondLst>
                                            <p:cond delay="0"/>
                                          </p:stCondLst>
                                        </p:cTn>
                                        <p:tgtEl>
                                          <p:spTgt spid="8195">
                                            <p:txEl>
                                              <p:pRg st="2" end="2"/>
                                            </p:txEl>
                                          </p:spTgt>
                                        </p:tgtEl>
                                        <p:attrNameLst>
                                          <p:attrName>style.visibility</p:attrName>
                                        </p:attrNameLst>
                                      </p:cBhvr>
                                      <p:to>
                                        <p:strVal val="visible"/>
                                      </p:to>
                                    </p:set>
                                    <p:anim calcmode="lin" valueType="num">
                                      <p:cBhvr>
                                        <p:cTn id="27"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8195">
                                            <p:txEl>
                                              <p:pRg st="2" end="2"/>
                                            </p:txEl>
                                          </p:spTgt>
                                        </p:tgtEl>
                                      </p:cBhvr>
                                    </p:animEffect>
                                  </p:childTnLst>
                                </p:cTn>
                              </p:par>
                            </p:childTnLst>
                          </p:cTn>
                        </p:par>
                        <p:par>
                          <p:cTn id="30" fill="hold">
                            <p:stCondLst>
                              <p:cond delay="4000"/>
                            </p:stCondLst>
                            <p:childTnLst>
                              <p:par>
                                <p:cTn id="31" presetID="55" presetClass="entr" presetSubtype="0" fill="hold" grpId="0" nodeType="afterEffect">
                                  <p:stCondLst>
                                    <p:cond delay="0"/>
                                  </p:stCondLst>
                                  <p:childTnLst>
                                    <p:set>
                                      <p:cBhvr>
                                        <p:cTn id="32" dur="1" fill="hold">
                                          <p:stCondLst>
                                            <p:cond delay="0"/>
                                          </p:stCondLst>
                                        </p:cTn>
                                        <p:tgtEl>
                                          <p:spTgt spid="8195">
                                            <p:txEl>
                                              <p:pRg st="3" end="3"/>
                                            </p:txEl>
                                          </p:spTgt>
                                        </p:tgtEl>
                                        <p:attrNameLst>
                                          <p:attrName>style.visibility</p:attrName>
                                        </p:attrNameLst>
                                      </p:cBhvr>
                                      <p:to>
                                        <p:strVal val="visible"/>
                                      </p:to>
                                    </p:set>
                                    <p:anim calcmode="lin" valueType="num">
                                      <p:cBhvr>
                                        <p:cTn id="33"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P spid="819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85800"/>
            <a:ext cx="8229600" cy="1143000"/>
          </a:xfrm>
        </p:spPr>
        <p:txBody>
          <a:bodyPr/>
          <a:lstStyle/>
          <a:p>
            <a:r>
              <a:rPr lang="fa-IR" sz="2000">
                <a:solidFill>
                  <a:schemeClr val="bg1"/>
                </a:solidFill>
                <a:cs typeface="B Titr" pitchFamily="2" charset="-78"/>
              </a:rPr>
              <a:t>تاییدیه مدیران به عنوان قبول مسئولیت صورتهای مالی(دسته اول)</a:t>
            </a:r>
            <a:endParaRPr lang="en-US" sz="2000">
              <a:solidFill>
                <a:schemeClr val="bg1"/>
              </a:solidFill>
              <a:cs typeface="B Titr" pitchFamily="2" charset="-78"/>
            </a:endParaRPr>
          </a:p>
        </p:txBody>
      </p:sp>
      <p:sp>
        <p:nvSpPr>
          <p:cNvPr id="9219" name="Rectangle 3"/>
          <p:cNvSpPr>
            <a:spLocks noGrp="1" noChangeArrowheads="1"/>
          </p:cNvSpPr>
          <p:nvPr>
            <p:ph type="body" idx="1"/>
          </p:nvPr>
        </p:nvSpPr>
        <p:spPr>
          <a:xfrm>
            <a:off x="685800" y="2133600"/>
            <a:ext cx="7315200" cy="3733800"/>
          </a:xfrm>
        </p:spPr>
        <p:txBody>
          <a:bodyPr/>
          <a:lstStyle/>
          <a:p>
            <a:r>
              <a:rPr lang="fa-IR" sz="2000">
                <a:solidFill>
                  <a:schemeClr val="bg1"/>
                </a:solidFill>
                <a:cs typeface="B Nazanin" pitchFamily="2" charset="-78"/>
              </a:rPr>
              <a:t>حسابرس ملزم است شواهدی را گردآوری کند که نشان دهد مدیران:</a:t>
            </a:r>
          </a:p>
          <a:p>
            <a:pPr>
              <a:buFontTx/>
              <a:buNone/>
            </a:pPr>
            <a:r>
              <a:rPr lang="fa-IR" sz="2000">
                <a:solidFill>
                  <a:schemeClr val="bg1"/>
                </a:solidFill>
                <a:cs typeface="B Nazanin" pitchFamily="2" charset="-78"/>
              </a:rPr>
              <a:t>	1) مسئولیت ارائه صحیح صورتهای مالی طبق استانداردهای حسابداری را پذیرفته اند، و</a:t>
            </a:r>
          </a:p>
          <a:p>
            <a:pPr>
              <a:buFontTx/>
              <a:buNone/>
            </a:pPr>
            <a:r>
              <a:rPr lang="fa-IR" sz="2000">
                <a:solidFill>
                  <a:schemeClr val="bg1"/>
                </a:solidFill>
                <a:cs typeface="B Nazanin" pitchFamily="2" charset="-78"/>
              </a:rPr>
              <a:t>	2) صورتهای مالی را تایید کرده اند.</a:t>
            </a:r>
          </a:p>
          <a:p>
            <a:pPr>
              <a:buFontTx/>
              <a:buNone/>
            </a:pPr>
            <a:r>
              <a:rPr lang="en-US" sz="2000">
                <a:solidFill>
                  <a:schemeClr val="bg1"/>
                </a:solidFill>
                <a:cs typeface="B Nazanin" pitchFamily="2" charset="-78"/>
              </a:rPr>
              <a:t>•</a:t>
            </a:r>
            <a:r>
              <a:rPr lang="fa-IR" sz="2000">
                <a:solidFill>
                  <a:schemeClr val="bg1"/>
                </a:solidFill>
                <a:cs typeface="B Nazanin" pitchFamily="2" charset="-78"/>
              </a:rPr>
              <a:t>   کسب شواهد مذکور در هر حسابرسی الزامی است.</a:t>
            </a:r>
          </a:p>
          <a:p>
            <a:pPr>
              <a:buFontTx/>
              <a:buNone/>
            </a:pPr>
            <a:r>
              <a:rPr lang="en-US" sz="2000">
                <a:solidFill>
                  <a:schemeClr val="bg1"/>
                </a:solidFill>
                <a:cs typeface="B Nazanin" pitchFamily="2" charset="-78"/>
              </a:rPr>
              <a:t>•</a:t>
            </a:r>
            <a:r>
              <a:rPr lang="fa-IR" sz="2000">
                <a:solidFill>
                  <a:schemeClr val="bg1"/>
                </a:solidFill>
                <a:cs typeface="B Nazanin" pitchFamily="2" charset="-78"/>
              </a:rPr>
              <a:t>   حسابرس می تواند شواهد لازم برای این موارد را از منابع زیر دریافت کند:</a:t>
            </a:r>
          </a:p>
          <a:p>
            <a:pPr>
              <a:buFontTx/>
              <a:buNone/>
            </a:pPr>
            <a:r>
              <a:rPr lang="fa-IR" sz="2000">
                <a:solidFill>
                  <a:schemeClr val="bg1"/>
                </a:solidFill>
                <a:cs typeface="B Nazanin" pitchFamily="2" charset="-78"/>
              </a:rPr>
              <a:t>	 الف) 	صورتجلسات هیئت مدیره، درصورتی که تایید صورتهای مالی و قبول مسئولیت 	آن بخشی از مصوبات هیئت مدیره باشد.</a:t>
            </a:r>
          </a:p>
          <a:p>
            <a:pPr>
              <a:buFontTx/>
              <a:buNone/>
            </a:pPr>
            <a:r>
              <a:rPr lang="fa-IR" sz="2000">
                <a:solidFill>
                  <a:schemeClr val="bg1"/>
                </a:solidFill>
                <a:cs typeface="B Nazanin" pitchFamily="2" charset="-78"/>
              </a:rPr>
              <a:t>	  ب )  	دریافت تاییدیه مدیران به صورت مکتوب (روی سربرگ حسابرس یا روی سربرگ  	صاحبکار).</a:t>
            </a:r>
          </a:p>
          <a:p>
            <a:pPr>
              <a:buFontTx/>
              <a:buNone/>
            </a:pPr>
            <a:r>
              <a:rPr lang="fa-IR" sz="2000">
                <a:solidFill>
                  <a:schemeClr val="bg1"/>
                </a:solidFill>
                <a:cs typeface="B Nazanin" pitchFamily="2" charset="-78"/>
              </a:rPr>
              <a:t>	  پ ) 	دریافت نسخه امضا شده صورتهای مالی توسط مدیران صاحبکار.</a:t>
            </a:r>
            <a:endParaRPr lang="en-US" sz="2000">
              <a:solidFill>
                <a:schemeClr val="bg1"/>
              </a:solidFill>
              <a:cs typeface="B Nazanin" pitchFamily="2" charset="-78"/>
            </a:endParaRPr>
          </a:p>
        </p:txBody>
      </p:sp>
      <p:sp>
        <p:nvSpPr>
          <p:cNvPr id="9220" name="Line 4"/>
          <p:cNvSpPr>
            <a:spLocks noChangeShapeType="1"/>
          </p:cNvSpPr>
          <p:nvPr/>
        </p:nvSpPr>
        <p:spPr bwMode="auto">
          <a:xfrm>
            <a:off x="914400" y="1676400"/>
            <a:ext cx="73914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strips(downLeft)">
                                      <p:cBhvr>
                                        <p:cTn id="7" dur="500"/>
                                        <p:tgtEl>
                                          <p:spTgt spid="921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220"/>
                                        </p:tgtEl>
                                        <p:attrNameLst>
                                          <p:attrName>style.visibility</p:attrName>
                                        </p:attrNameLst>
                                      </p:cBhvr>
                                      <p:to>
                                        <p:strVal val="visible"/>
                                      </p:to>
                                    </p:set>
                                    <p:animEffect transition="in" filter="checkerboard(across)">
                                      <p:cBhvr>
                                        <p:cTn id="11" dur="500"/>
                                        <p:tgtEl>
                                          <p:spTgt spid="9220"/>
                                        </p:tgtEl>
                                      </p:cBhvr>
                                    </p:animEffect>
                                  </p:childTnLst>
                                </p:cTn>
                              </p:par>
                            </p:childTnLst>
                          </p:cTn>
                        </p:par>
                        <p:par>
                          <p:cTn id="12" fill="hold">
                            <p:stCondLst>
                              <p:cond delay="1000"/>
                            </p:stCondLst>
                            <p:childTnLst>
                              <p:par>
                                <p:cTn id="13" presetID="50" presetClass="entr" presetSubtype="0" decel="100000" fill="hold" grpId="0" nodeType="afterEffect">
                                  <p:stCondLst>
                                    <p:cond delay="0"/>
                                  </p:stCondLst>
                                  <p:childTnLst>
                                    <p:set>
                                      <p:cBhvr>
                                        <p:cTn id="14" dur="1" fill="hold">
                                          <p:stCondLst>
                                            <p:cond delay="0"/>
                                          </p:stCondLst>
                                        </p:cTn>
                                        <p:tgtEl>
                                          <p:spTgt spid="9219">
                                            <p:txEl>
                                              <p:pRg st="0" end="0"/>
                                            </p:txEl>
                                          </p:spTgt>
                                        </p:tgtEl>
                                        <p:attrNameLst>
                                          <p:attrName>style.visibility</p:attrName>
                                        </p:attrNameLst>
                                      </p:cBhvr>
                                      <p:to>
                                        <p:strVal val="visible"/>
                                      </p:to>
                                    </p:set>
                                    <p:anim calcmode="lin" valueType="num">
                                      <p:cBhvr>
                                        <p:cTn id="15" dur="1000" fill="hold"/>
                                        <p:tgtEl>
                                          <p:spTgt spid="9219">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9219">
                                            <p:txEl>
                                              <p:pRg st="0" end="0"/>
                                            </p:txEl>
                                          </p:spTgt>
                                        </p:tgtEl>
                                      </p:cBhvr>
                                    </p:animEffect>
                                  </p:childTnLst>
                                </p:cTn>
                              </p:par>
                            </p:childTnLst>
                          </p:cTn>
                        </p:par>
                        <p:par>
                          <p:cTn id="18" fill="hold">
                            <p:stCondLst>
                              <p:cond delay="2000"/>
                            </p:stCondLst>
                            <p:childTnLst>
                              <p:par>
                                <p:cTn id="19" presetID="50" presetClass="entr" presetSubtype="0" decel="100000" fill="hold" grpId="0" nodeType="after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 calcmode="lin" valueType="num">
                                      <p:cBhvr>
                                        <p:cTn id="21" dur="1000" fill="hold"/>
                                        <p:tgtEl>
                                          <p:spTgt spid="921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9219">
                                            <p:txEl>
                                              <p:pRg st="1" end="1"/>
                                            </p:txEl>
                                          </p:spTgt>
                                        </p:tgtEl>
                                      </p:cBhvr>
                                    </p:animEffect>
                                  </p:childTnLst>
                                </p:cTn>
                              </p:par>
                            </p:childTnLst>
                          </p:cTn>
                        </p:par>
                        <p:par>
                          <p:cTn id="24" fill="hold">
                            <p:stCondLst>
                              <p:cond delay="3000"/>
                            </p:stCondLst>
                            <p:childTnLst>
                              <p:par>
                                <p:cTn id="25" presetID="50" presetClass="entr" presetSubtype="0" decel="100000" fill="hold" grpId="0" nodeType="afterEffect">
                                  <p:stCondLst>
                                    <p:cond delay="0"/>
                                  </p:stCondLst>
                                  <p:childTnLst>
                                    <p:set>
                                      <p:cBhvr>
                                        <p:cTn id="26" dur="1" fill="hold">
                                          <p:stCondLst>
                                            <p:cond delay="0"/>
                                          </p:stCondLst>
                                        </p:cTn>
                                        <p:tgtEl>
                                          <p:spTgt spid="9219">
                                            <p:txEl>
                                              <p:pRg st="2" end="2"/>
                                            </p:txEl>
                                          </p:spTgt>
                                        </p:tgtEl>
                                        <p:attrNameLst>
                                          <p:attrName>style.visibility</p:attrName>
                                        </p:attrNameLst>
                                      </p:cBhvr>
                                      <p:to>
                                        <p:strVal val="visible"/>
                                      </p:to>
                                    </p:set>
                                    <p:anim calcmode="lin" valueType="num">
                                      <p:cBhvr>
                                        <p:cTn id="27" dur="1000" fill="hold"/>
                                        <p:tgtEl>
                                          <p:spTgt spid="9219">
                                            <p:txEl>
                                              <p:pRg st="2" end="2"/>
                                            </p:txEl>
                                          </p:spTgt>
                                        </p:tgtEl>
                                        <p:attrNameLst>
                                          <p:attrName>ppt_w</p:attrName>
                                        </p:attrNameLst>
                                      </p:cBhvr>
                                      <p:tavLst>
                                        <p:tav tm="0">
                                          <p:val>
                                            <p:strVal val="#ppt_w+.3"/>
                                          </p:val>
                                        </p:tav>
                                        <p:tav tm="100000">
                                          <p:val>
                                            <p:strVal val="#ppt_w"/>
                                          </p:val>
                                        </p:tav>
                                      </p:tavLst>
                                    </p:anim>
                                    <p:anim calcmode="lin" valueType="num">
                                      <p:cBhvr>
                                        <p:cTn id="28"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9219">
                                            <p:txEl>
                                              <p:pRg st="2" end="2"/>
                                            </p:txEl>
                                          </p:spTgt>
                                        </p:tgtEl>
                                      </p:cBhvr>
                                    </p:animEffect>
                                  </p:childTnLst>
                                </p:cTn>
                              </p:par>
                            </p:childTnLst>
                          </p:cTn>
                        </p:par>
                        <p:par>
                          <p:cTn id="30" fill="hold">
                            <p:stCondLst>
                              <p:cond delay="4000"/>
                            </p:stCondLst>
                            <p:childTnLst>
                              <p:par>
                                <p:cTn id="31" presetID="50" presetClass="entr" presetSubtype="0" decel="100000" fill="hold" grpId="0" nodeType="afterEffect">
                                  <p:stCondLst>
                                    <p:cond delay="0"/>
                                  </p:stCondLst>
                                  <p:childTnLst>
                                    <p:set>
                                      <p:cBhvr>
                                        <p:cTn id="32" dur="1" fill="hold">
                                          <p:stCondLst>
                                            <p:cond delay="0"/>
                                          </p:stCondLst>
                                        </p:cTn>
                                        <p:tgtEl>
                                          <p:spTgt spid="9219">
                                            <p:txEl>
                                              <p:pRg st="3" end="3"/>
                                            </p:txEl>
                                          </p:spTgt>
                                        </p:tgtEl>
                                        <p:attrNameLst>
                                          <p:attrName>style.visibility</p:attrName>
                                        </p:attrNameLst>
                                      </p:cBhvr>
                                      <p:to>
                                        <p:strVal val="visible"/>
                                      </p:to>
                                    </p:set>
                                    <p:anim calcmode="lin" valueType="num">
                                      <p:cBhvr>
                                        <p:cTn id="33" dur="1000" fill="hold"/>
                                        <p:tgtEl>
                                          <p:spTgt spid="9219">
                                            <p:txEl>
                                              <p:pRg st="3" end="3"/>
                                            </p:txEl>
                                          </p:spTgt>
                                        </p:tgtEl>
                                        <p:attrNameLst>
                                          <p:attrName>ppt_w</p:attrName>
                                        </p:attrNameLst>
                                      </p:cBhvr>
                                      <p:tavLst>
                                        <p:tav tm="0">
                                          <p:val>
                                            <p:strVal val="#ppt_w+.3"/>
                                          </p:val>
                                        </p:tav>
                                        <p:tav tm="100000">
                                          <p:val>
                                            <p:strVal val="#ppt_w"/>
                                          </p:val>
                                        </p:tav>
                                      </p:tavLst>
                                    </p:anim>
                                    <p:anim calcmode="lin" valueType="num">
                                      <p:cBhvr>
                                        <p:cTn id="34" dur="1000" fill="hold"/>
                                        <p:tgtEl>
                                          <p:spTgt spid="9219">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9219">
                                            <p:txEl>
                                              <p:pRg st="3" end="3"/>
                                            </p:txEl>
                                          </p:spTgt>
                                        </p:tgtEl>
                                      </p:cBhvr>
                                    </p:animEffect>
                                  </p:childTnLst>
                                </p:cTn>
                              </p:par>
                            </p:childTnLst>
                          </p:cTn>
                        </p:par>
                        <p:par>
                          <p:cTn id="36" fill="hold">
                            <p:stCondLst>
                              <p:cond delay="5000"/>
                            </p:stCondLst>
                            <p:childTnLst>
                              <p:par>
                                <p:cTn id="37" presetID="50" presetClass="entr" presetSubtype="0" decel="100000" fill="hold" grpId="0" nodeType="afterEffect">
                                  <p:stCondLst>
                                    <p:cond delay="0"/>
                                  </p:stCondLst>
                                  <p:childTnLst>
                                    <p:set>
                                      <p:cBhvr>
                                        <p:cTn id="38" dur="1" fill="hold">
                                          <p:stCondLst>
                                            <p:cond delay="0"/>
                                          </p:stCondLst>
                                        </p:cTn>
                                        <p:tgtEl>
                                          <p:spTgt spid="9219">
                                            <p:txEl>
                                              <p:pRg st="4" end="4"/>
                                            </p:txEl>
                                          </p:spTgt>
                                        </p:tgtEl>
                                        <p:attrNameLst>
                                          <p:attrName>style.visibility</p:attrName>
                                        </p:attrNameLst>
                                      </p:cBhvr>
                                      <p:to>
                                        <p:strVal val="visible"/>
                                      </p:to>
                                    </p:set>
                                    <p:anim calcmode="lin" valueType="num">
                                      <p:cBhvr>
                                        <p:cTn id="39" dur="1000" fill="hold"/>
                                        <p:tgtEl>
                                          <p:spTgt spid="9219">
                                            <p:txEl>
                                              <p:pRg st="4" end="4"/>
                                            </p:txEl>
                                          </p:spTgt>
                                        </p:tgtEl>
                                        <p:attrNameLst>
                                          <p:attrName>ppt_w</p:attrName>
                                        </p:attrNameLst>
                                      </p:cBhvr>
                                      <p:tavLst>
                                        <p:tav tm="0">
                                          <p:val>
                                            <p:strVal val="#ppt_w+.3"/>
                                          </p:val>
                                        </p:tav>
                                        <p:tav tm="100000">
                                          <p:val>
                                            <p:strVal val="#ppt_w"/>
                                          </p:val>
                                        </p:tav>
                                      </p:tavLst>
                                    </p:anim>
                                    <p:anim calcmode="lin" valueType="num">
                                      <p:cBhvr>
                                        <p:cTn id="40" dur="1000" fill="hold"/>
                                        <p:tgtEl>
                                          <p:spTgt spid="9219">
                                            <p:txEl>
                                              <p:pRg st="4" end="4"/>
                                            </p:txEl>
                                          </p:spTgt>
                                        </p:tgtEl>
                                        <p:attrNameLst>
                                          <p:attrName>ppt_h</p:attrName>
                                        </p:attrNameLst>
                                      </p:cBhvr>
                                      <p:tavLst>
                                        <p:tav tm="0">
                                          <p:val>
                                            <p:strVal val="#ppt_h"/>
                                          </p:val>
                                        </p:tav>
                                        <p:tav tm="100000">
                                          <p:val>
                                            <p:strVal val="#ppt_h"/>
                                          </p:val>
                                        </p:tav>
                                      </p:tavLst>
                                    </p:anim>
                                    <p:animEffect transition="in" filter="fade">
                                      <p:cBhvr>
                                        <p:cTn id="41" dur="1000"/>
                                        <p:tgtEl>
                                          <p:spTgt spid="9219">
                                            <p:txEl>
                                              <p:pRg st="4" end="4"/>
                                            </p:txEl>
                                          </p:spTgt>
                                        </p:tgtEl>
                                      </p:cBhvr>
                                    </p:animEffect>
                                  </p:childTnLst>
                                </p:cTn>
                              </p:par>
                            </p:childTnLst>
                          </p:cTn>
                        </p:par>
                        <p:par>
                          <p:cTn id="42" fill="hold">
                            <p:stCondLst>
                              <p:cond delay="6000"/>
                            </p:stCondLst>
                            <p:childTnLst>
                              <p:par>
                                <p:cTn id="43" presetID="50" presetClass="entr" presetSubtype="0" decel="100000" fill="hold" grpId="0" nodeType="afterEffect">
                                  <p:stCondLst>
                                    <p:cond delay="0"/>
                                  </p:stCondLst>
                                  <p:childTnLst>
                                    <p:set>
                                      <p:cBhvr>
                                        <p:cTn id="44" dur="1" fill="hold">
                                          <p:stCondLst>
                                            <p:cond delay="0"/>
                                          </p:stCondLst>
                                        </p:cTn>
                                        <p:tgtEl>
                                          <p:spTgt spid="9219">
                                            <p:txEl>
                                              <p:pRg st="5" end="5"/>
                                            </p:txEl>
                                          </p:spTgt>
                                        </p:tgtEl>
                                        <p:attrNameLst>
                                          <p:attrName>style.visibility</p:attrName>
                                        </p:attrNameLst>
                                      </p:cBhvr>
                                      <p:to>
                                        <p:strVal val="visible"/>
                                      </p:to>
                                    </p:set>
                                    <p:anim calcmode="lin" valueType="num">
                                      <p:cBhvr>
                                        <p:cTn id="45" dur="1000" fill="hold"/>
                                        <p:tgtEl>
                                          <p:spTgt spid="9219">
                                            <p:txEl>
                                              <p:pRg st="5" end="5"/>
                                            </p:txEl>
                                          </p:spTgt>
                                        </p:tgtEl>
                                        <p:attrNameLst>
                                          <p:attrName>ppt_w</p:attrName>
                                        </p:attrNameLst>
                                      </p:cBhvr>
                                      <p:tavLst>
                                        <p:tav tm="0">
                                          <p:val>
                                            <p:strVal val="#ppt_w+.3"/>
                                          </p:val>
                                        </p:tav>
                                        <p:tav tm="100000">
                                          <p:val>
                                            <p:strVal val="#ppt_w"/>
                                          </p:val>
                                        </p:tav>
                                      </p:tavLst>
                                    </p:anim>
                                    <p:anim calcmode="lin" valueType="num">
                                      <p:cBhvr>
                                        <p:cTn id="46" dur="1000" fill="hold"/>
                                        <p:tgtEl>
                                          <p:spTgt spid="9219">
                                            <p:txEl>
                                              <p:pRg st="5" end="5"/>
                                            </p:txEl>
                                          </p:spTgt>
                                        </p:tgtEl>
                                        <p:attrNameLst>
                                          <p:attrName>ppt_h</p:attrName>
                                        </p:attrNameLst>
                                      </p:cBhvr>
                                      <p:tavLst>
                                        <p:tav tm="0">
                                          <p:val>
                                            <p:strVal val="#ppt_h"/>
                                          </p:val>
                                        </p:tav>
                                        <p:tav tm="100000">
                                          <p:val>
                                            <p:strVal val="#ppt_h"/>
                                          </p:val>
                                        </p:tav>
                                      </p:tavLst>
                                    </p:anim>
                                    <p:animEffect transition="in" filter="fade">
                                      <p:cBhvr>
                                        <p:cTn id="47" dur="1000"/>
                                        <p:tgtEl>
                                          <p:spTgt spid="9219">
                                            <p:txEl>
                                              <p:pRg st="5" end="5"/>
                                            </p:txEl>
                                          </p:spTgt>
                                        </p:tgtEl>
                                      </p:cBhvr>
                                    </p:animEffect>
                                  </p:childTnLst>
                                </p:cTn>
                              </p:par>
                            </p:childTnLst>
                          </p:cTn>
                        </p:par>
                        <p:par>
                          <p:cTn id="48" fill="hold">
                            <p:stCondLst>
                              <p:cond delay="7000"/>
                            </p:stCondLst>
                            <p:childTnLst>
                              <p:par>
                                <p:cTn id="49" presetID="50" presetClass="entr" presetSubtype="0" decel="100000" fill="hold" grpId="0" nodeType="afterEffect">
                                  <p:stCondLst>
                                    <p:cond delay="0"/>
                                  </p:stCondLst>
                                  <p:childTnLst>
                                    <p:set>
                                      <p:cBhvr>
                                        <p:cTn id="50" dur="1" fill="hold">
                                          <p:stCondLst>
                                            <p:cond delay="0"/>
                                          </p:stCondLst>
                                        </p:cTn>
                                        <p:tgtEl>
                                          <p:spTgt spid="9219">
                                            <p:txEl>
                                              <p:pRg st="6" end="6"/>
                                            </p:txEl>
                                          </p:spTgt>
                                        </p:tgtEl>
                                        <p:attrNameLst>
                                          <p:attrName>style.visibility</p:attrName>
                                        </p:attrNameLst>
                                      </p:cBhvr>
                                      <p:to>
                                        <p:strVal val="visible"/>
                                      </p:to>
                                    </p:set>
                                    <p:anim calcmode="lin" valueType="num">
                                      <p:cBhvr>
                                        <p:cTn id="51" dur="1000" fill="hold"/>
                                        <p:tgtEl>
                                          <p:spTgt spid="9219">
                                            <p:txEl>
                                              <p:pRg st="6" end="6"/>
                                            </p:txEl>
                                          </p:spTgt>
                                        </p:tgtEl>
                                        <p:attrNameLst>
                                          <p:attrName>ppt_w</p:attrName>
                                        </p:attrNameLst>
                                      </p:cBhvr>
                                      <p:tavLst>
                                        <p:tav tm="0">
                                          <p:val>
                                            <p:strVal val="#ppt_w+.3"/>
                                          </p:val>
                                        </p:tav>
                                        <p:tav tm="100000">
                                          <p:val>
                                            <p:strVal val="#ppt_w"/>
                                          </p:val>
                                        </p:tav>
                                      </p:tavLst>
                                    </p:anim>
                                    <p:anim calcmode="lin" valueType="num">
                                      <p:cBhvr>
                                        <p:cTn id="52" dur="1000" fill="hold"/>
                                        <p:tgtEl>
                                          <p:spTgt spid="9219">
                                            <p:txEl>
                                              <p:pRg st="6" end="6"/>
                                            </p:txEl>
                                          </p:spTgt>
                                        </p:tgtEl>
                                        <p:attrNameLst>
                                          <p:attrName>ppt_h</p:attrName>
                                        </p:attrNameLst>
                                      </p:cBhvr>
                                      <p:tavLst>
                                        <p:tav tm="0">
                                          <p:val>
                                            <p:strVal val="#ppt_h"/>
                                          </p:val>
                                        </p:tav>
                                        <p:tav tm="100000">
                                          <p:val>
                                            <p:strVal val="#ppt_h"/>
                                          </p:val>
                                        </p:tav>
                                      </p:tavLst>
                                    </p:anim>
                                    <p:animEffect transition="in" filter="fade">
                                      <p:cBhvr>
                                        <p:cTn id="53" dur="1000"/>
                                        <p:tgtEl>
                                          <p:spTgt spid="9219">
                                            <p:txEl>
                                              <p:pRg st="6" end="6"/>
                                            </p:txEl>
                                          </p:spTgt>
                                        </p:tgtEl>
                                      </p:cBhvr>
                                    </p:animEffect>
                                  </p:childTnLst>
                                </p:cTn>
                              </p:par>
                            </p:childTnLst>
                          </p:cTn>
                        </p:par>
                        <p:par>
                          <p:cTn id="54" fill="hold">
                            <p:stCondLst>
                              <p:cond delay="8000"/>
                            </p:stCondLst>
                            <p:childTnLst>
                              <p:par>
                                <p:cTn id="55" presetID="50" presetClass="entr" presetSubtype="0" decel="100000" fill="hold" grpId="0" nodeType="afterEffect">
                                  <p:stCondLst>
                                    <p:cond delay="0"/>
                                  </p:stCondLst>
                                  <p:childTnLst>
                                    <p:set>
                                      <p:cBhvr>
                                        <p:cTn id="56" dur="1" fill="hold">
                                          <p:stCondLst>
                                            <p:cond delay="0"/>
                                          </p:stCondLst>
                                        </p:cTn>
                                        <p:tgtEl>
                                          <p:spTgt spid="9219">
                                            <p:txEl>
                                              <p:pRg st="7" end="7"/>
                                            </p:txEl>
                                          </p:spTgt>
                                        </p:tgtEl>
                                        <p:attrNameLst>
                                          <p:attrName>style.visibility</p:attrName>
                                        </p:attrNameLst>
                                      </p:cBhvr>
                                      <p:to>
                                        <p:strVal val="visible"/>
                                      </p:to>
                                    </p:set>
                                    <p:anim calcmode="lin" valueType="num">
                                      <p:cBhvr>
                                        <p:cTn id="57" dur="1000" fill="hold"/>
                                        <p:tgtEl>
                                          <p:spTgt spid="9219">
                                            <p:txEl>
                                              <p:pRg st="7" end="7"/>
                                            </p:txEl>
                                          </p:spTgt>
                                        </p:tgtEl>
                                        <p:attrNameLst>
                                          <p:attrName>ppt_w</p:attrName>
                                        </p:attrNameLst>
                                      </p:cBhvr>
                                      <p:tavLst>
                                        <p:tav tm="0">
                                          <p:val>
                                            <p:strVal val="#ppt_w+.3"/>
                                          </p:val>
                                        </p:tav>
                                        <p:tav tm="100000">
                                          <p:val>
                                            <p:strVal val="#ppt_w"/>
                                          </p:val>
                                        </p:tav>
                                      </p:tavLst>
                                    </p:anim>
                                    <p:anim calcmode="lin" valueType="num">
                                      <p:cBhvr>
                                        <p:cTn id="58" dur="1000" fill="hold"/>
                                        <p:tgtEl>
                                          <p:spTgt spid="9219">
                                            <p:txEl>
                                              <p:pRg st="7" end="7"/>
                                            </p:txEl>
                                          </p:spTgt>
                                        </p:tgtEl>
                                        <p:attrNameLst>
                                          <p:attrName>ppt_h</p:attrName>
                                        </p:attrNameLst>
                                      </p:cBhvr>
                                      <p:tavLst>
                                        <p:tav tm="0">
                                          <p:val>
                                            <p:strVal val="#ppt_h"/>
                                          </p:val>
                                        </p:tav>
                                        <p:tav tm="100000">
                                          <p:val>
                                            <p:strVal val="#ppt_h"/>
                                          </p:val>
                                        </p:tav>
                                      </p:tavLst>
                                    </p:anim>
                                    <p:animEffect transition="in" filter="fade">
                                      <p:cBhvr>
                                        <p:cTn id="59" dur="10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P spid="92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066800"/>
            <a:ext cx="8229600" cy="1143000"/>
          </a:xfrm>
        </p:spPr>
        <p:txBody>
          <a:bodyPr/>
          <a:lstStyle/>
          <a:p>
            <a:r>
              <a:rPr lang="fa-IR" sz="1800">
                <a:solidFill>
                  <a:schemeClr val="bg1"/>
                </a:solidFill>
                <a:cs typeface="B Titr" pitchFamily="2" charset="-78"/>
              </a:rPr>
              <a:t>تاییدیه مدیران به عنوان یکی از شواهد حسابرسی، در مواردی که</a:t>
            </a:r>
            <a:br>
              <a:rPr lang="fa-IR" sz="1800">
                <a:solidFill>
                  <a:schemeClr val="bg1"/>
                </a:solidFill>
                <a:cs typeface="B Titr" pitchFamily="2" charset="-78"/>
              </a:rPr>
            </a:br>
            <a:r>
              <a:rPr lang="fa-IR" sz="1800">
                <a:solidFill>
                  <a:schemeClr val="bg1"/>
                </a:solidFill>
                <a:cs typeface="B Titr" pitchFamily="2" charset="-78"/>
              </a:rPr>
              <a:t> شواهد دیگری وجود ندارد(دسته دوم)</a:t>
            </a:r>
            <a:endParaRPr lang="en-US" sz="1800">
              <a:solidFill>
                <a:schemeClr val="bg1"/>
              </a:solidFill>
              <a:cs typeface="B Titr" pitchFamily="2" charset="-78"/>
            </a:endParaRPr>
          </a:p>
        </p:txBody>
      </p:sp>
      <p:sp>
        <p:nvSpPr>
          <p:cNvPr id="10243" name="Rectangle 3"/>
          <p:cNvSpPr>
            <a:spLocks noGrp="1" noChangeArrowheads="1"/>
          </p:cNvSpPr>
          <p:nvPr>
            <p:ph type="body" idx="1"/>
          </p:nvPr>
        </p:nvSpPr>
        <p:spPr>
          <a:xfrm>
            <a:off x="990600" y="2895600"/>
            <a:ext cx="6705600" cy="2819400"/>
          </a:xfrm>
        </p:spPr>
        <p:txBody>
          <a:bodyPr/>
          <a:lstStyle/>
          <a:p>
            <a:r>
              <a:rPr lang="fa-IR" sz="2000">
                <a:solidFill>
                  <a:schemeClr val="bg1"/>
                </a:solidFill>
                <a:cs typeface="B Nazanin" pitchFamily="2" charset="-78"/>
              </a:rPr>
              <a:t>براساس بخش58 استانداردهای حسابرسی ، حسابرس ملزم است در مواردی که انتظار نمی رود شواهد کافی و مناسب دیگری وجود داشته باشد،تاییدیه مدیران را درباره موضوعات با اهمیت دریافت کند(این قبیل شرایط نادر است).</a:t>
            </a:r>
          </a:p>
          <a:p>
            <a:r>
              <a:rPr lang="fa-IR" sz="2000">
                <a:solidFill>
                  <a:schemeClr val="bg1"/>
                </a:solidFill>
                <a:cs typeface="B Nazanin" pitchFamily="2" charset="-78"/>
              </a:rPr>
              <a:t>کسب این تاییدیه ها نیز در هر حسابرسی الزامی است.</a:t>
            </a:r>
          </a:p>
          <a:p>
            <a:r>
              <a:rPr lang="fa-IR" sz="2000">
                <a:solidFill>
                  <a:schemeClr val="bg1"/>
                </a:solidFill>
                <a:cs typeface="B Nazanin" pitchFamily="2" charset="-78"/>
              </a:rPr>
              <a:t>تاییدیه هایی از این دست را می توان روی سربرگ صاحبکار یا روی سربرگ حسابرس یا به اشکال مناسب دیگری گردآوری نمود.</a:t>
            </a:r>
            <a:endParaRPr lang="en-US" sz="2000">
              <a:solidFill>
                <a:schemeClr val="bg1"/>
              </a:solidFill>
              <a:cs typeface="B Nazanin" pitchFamily="2" charset="-78"/>
            </a:endParaRPr>
          </a:p>
        </p:txBody>
      </p:sp>
      <p:sp>
        <p:nvSpPr>
          <p:cNvPr id="10244" name="Line 4"/>
          <p:cNvSpPr>
            <a:spLocks noChangeShapeType="1"/>
          </p:cNvSpPr>
          <p:nvPr/>
        </p:nvSpPr>
        <p:spPr bwMode="auto">
          <a:xfrm>
            <a:off x="914400" y="2209800"/>
            <a:ext cx="7086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244"/>
                                        </p:tgtEl>
                                        <p:attrNameLst>
                                          <p:attrName>style.visibility</p:attrName>
                                        </p:attrNameLst>
                                      </p:cBhvr>
                                      <p:to>
                                        <p:strVal val="visible"/>
                                      </p:to>
                                    </p:set>
                                    <p:animEffect transition="in" filter="checkerboard(across)">
                                      <p:cBhvr>
                                        <p:cTn id="11" dur="500"/>
                                        <p:tgtEl>
                                          <p:spTgt spid="10244"/>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5" dur="1000"/>
                                        <p:tgtEl>
                                          <p:spTgt spid="10243">
                                            <p:txEl>
                                              <p:pRg st="0" end="0"/>
                                            </p:txEl>
                                          </p:spTgt>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9" dur="1000"/>
                                        <p:tgtEl>
                                          <p:spTgt spid="10243">
                                            <p:txEl>
                                              <p:pRg st="1" end="1"/>
                                            </p:txEl>
                                          </p:spTgt>
                                        </p:tgtEl>
                                      </p:cBhvr>
                                    </p:animEffect>
                                  </p:childTnLst>
                                </p:cTn>
                              </p:par>
                            </p:childTnLst>
                          </p:cTn>
                        </p:par>
                        <p:par>
                          <p:cTn id="20" fill="hold">
                            <p:stCondLst>
                              <p:cond delay="3000"/>
                            </p:stCondLst>
                            <p:childTnLst>
                              <p:par>
                                <p:cTn id="21" presetID="3" presetClass="entr" presetSubtype="10" fill="hold" grpId="0" nodeType="after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23" dur="1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P spid="102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43000"/>
            <a:ext cx="8229600" cy="1143000"/>
          </a:xfrm>
        </p:spPr>
        <p:txBody>
          <a:bodyPr/>
          <a:lstStyle/>
          <a:p>
            <a:r>
              <a:rPr lang="fa-IR" sz="1800">
                <a:solidFill>
                  <a:schemeClr val="bg1"/>
                </a:solidFill>
                <a:cs typeface="B Titr" pitchFamily="2" charset="-78"/>
              </a:rPr>
              <a:t>تاییدیه مدیران به عنوان شواهد حسابرسی مکمل، درمواردی که </a:t>
            </a:r>
            <a:br>
              <a:rPr lang="fa-IR" sz="1800">
                <a:solidFill>
                  <a:schemeClr val="bg1"/>
                </a:solidFill>
                <a:cs typeface="B Titr" pitchFamily="2" charset="-78"/>
              </a:rPr>
            </a:br>
            <a:r>
              <a:rPr lang="fa-IR" sz="1800">
                <a:solidFill>
                  <a:schemeClr val="bg1"/>
                </a:solidFill>
                <a:cs typeface="B Titr" pitchFamily="2" charset="-78"/>
              </a:rPr>
              <a:t>شواهد حسابرسی دیگری وجود دارد(دسته سوم)</a:t>
            </a:r>
            <a:endParaRPr lang="en-US" sz="1800">
              <a:solidFill>
                <a:schemeClr val="bg1"/>
              </a:solidFill>
              <a:cs typeface="B Titr" pitchFamily="2" charset="-78"/>
            </a:endParaRPr>
          </a:p>
        </p:txBody>
      </p:sp>
      <p:sp>
        <p:nvSpPr>
          <p:cNvPr id="11267" name="Rectangle 3"/>
          <p:cNvSpPr>
            <a:spLocks noGrp="1" noChangeArrowheads="1"/>
          </p:cNvSpPr>
          <p:nvPr>
            <p:ph type="body" idx="1"/>
          </p:nvPr>
        </p:nvSpPr>
        <p:spPr>
          <a:xfrm>
            <a:off x="1295400" y="2667000"/>
            <a:ext cx="6400800" cy="3048000"/>
          </a:xfrm>
        </p:spPr>
        <p:txBody>
          <a:bodyPr/>
          <a:lstStyle/>
          <a:p>
            <a:r>
              <a:rPr lang="fa-IR" sz="2000">
                <a:solidFill>
                  <a:schemeClr val="bg1"/>
                </a:solidFill>
                <a:cs typeface="B Nazanin" pitchFamily="2" charset="-78"/>
              </a:rPr>
              <a:t>حسابرس به منظور تکمیل سایر شواهد حسابرسی، می تواند تاییدیه مکتوب یا شفاهی دیگری دریافت کند.</a:t>
            </a:r>
          </a:p>
          <a:p>
            <a:r>
              <a:rPr lang="fa-IR" sz="2000">
                <a:solidFill>
                  <a:schemeClr val="bg1"/>
                </a:solidFill>
                <a:cs typeface="B Nazanin" pitchFamily="2" charset="-78"/>
              </a:rPr>
              <a:t>این تاییدیه ها در جریان حسابرسی درباره شماری از موضوعات با اهمیت دریافت میشود تا از آن به عنوان مکمل سایر شواهد حسابرسی مربوط به آن موضوعات استفاده شود.</a:t>
            </a:r>
          </a:p>
          <a:p>
            <a:r>
              <a:rPr lang="fa-IR" sz="2000">
                <a:solidFill>
                  <a:schemeClr val="bg1"/>
                </a:solidFill>
                <a:cs typeface="B Nazanin" pitchFamily="2" charset="-78"/>
              </a:rPr>
              <a:t>این دسته از اظهارات مدیران نمی تواند به عنوان جایگزین سایر شواهد حسابرسی بکاررود؛ این اظهارات تنها مکمل سایر شواهد حسابرسی است، نه جایگزین آن.</a:t>
            </a:r>
            <a:endParaRPr lang="en-US" sz="2000">
              <a:solidFill>
                <a:schemeClr val="bg1"/>
              </a:solidFill>
              <a:cs typeface="B Nazanin" pitchFamily="2" charset="-78"/>
            </a:endParaRPr>
          </a:p>
        </p:txBody>
      </p:sp>
      <p:sp>
        <p:nvSpPr>
          <p:cNvPr id="11268" name="Line 4"/>
          <p:cNvSpPr>
            <a:spLocks noChangeShapeType="1"/>
          </p:cNvSpPr>
          <p:nvPr/>
        </p:nvSpPr>
        <p:spPr bwMode="auto">
          <a:xfrm>
            <a:off x="1295400" y="2286000"/>
            <a:ext cx="67056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1268"/>
                                        </p:tgtEl>
                                        <p:attrNameLst>
                                          <p:attrName>style.visibility</p:attrName>
                                        </p:attrNameLst>
                                      </p:cBhvr>
                                      <p:to>
                                        <p:strVal val="visible"/>
                                      </p:to>
                                    </p:set>
                                    <p:animEffect transition="in" filter="checkerboard(across)">
                                      <p:cBhvr>
                                        <p:cTn id="11" dur="500"/>
                                        <p:tgtEl>
                                          <p:spTgt spid="11268"/>
                                        </p:tgtEl>
                                      </p:cBhvr>
                                    </p:animEffect>
                                  </p:childTnLst>
                                </p:cTn>
                              </p:par>
                            </p:childTnLst>
                          </p:cTn>
                        </p:par>
                        <p:par>
                          <p:cTn id="12" fill="hold">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p:cTn id="15"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par>
                          <p:cTn id="17" fill="hold">
                            <p:stCondLst>
                              <p:cond delay="2000"/>
                            </p:stCondLst>
                            <p:childTnLst>
                              <p:par>
                                <p:cTn id="18" presetID="17" presetClass="entr" presetSubtype="10" fill="hold" grpId="0" nodeType="afterEffect">
                                  <p:stCondLst>
                                    <p:cond delay="0"/>
                                  </p:stCondLst>
                                  <p:childTnLst>
                                    <p:set>
                                      <p:cBhvr>
                                        <p:cTn id="19" dur="1" fill="hold">
                                          <p:stCondLst>
                                            <p:cond delay="0"/>
                                          </p:stCondLst>
                                        </p:cTn>
                                        <p:tgtEl>
                                          <p:spTgt spid="11267">
                                            <p:txEl>
                                              <p:pRg st="1" end="1"/>
                                            </p:txEl>
                                          </p:spTgt>
                                        </p:tgtEl>
                                        <p:attrNameLst>
                                          <p:attrName>style.visibility</p:attrName>
                                        </p:attrNameLst>
                                      </p:cBhvr>
                                      <p:to>
                                        <p:strVal val="visible"/>
                                      </p:to>
                                    </p:set>
                                    <p:anim calcmode="lin" valueType="num">
                                      <p:cBhvr>
                                        <p:cTn id="20"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1267">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17" presetClass="entr" presetSubtype="10" fill="hold" grpId="0" nodeType="after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p:cTn id="25"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1126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P spid="112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295400"/>
            <a:ext cx="8229600" cy="1143000"/>
          </a:xfrm>
        </p:spPr>
        <p:txBody>
          <a:bodyPr/>
          <a:lstStyle/>
          <a:p>
            <a:r>
              <a:rPr lang="fa-IR" sz="2000">
                <a:solidFill>
                  <a:schemeClr val="bg1"/>
                </a:solidFill>
                <a:cs typeface="B Titr" pitchFamily="2" charset="-78"/>
              </a:rPr>
              <a:t>مستندسازی اظهارات مدیران</a:t>
            </a:r>
            <a:endParaRPr lang="en-US" sz="2000">
              <a:solidFill>
                <a:schemeClr val="bg1"/>
              </a:solidFill>
              <a:cs typeface="B Titr" pitchFamily="2" charset="-78"/>
            </a:endParaRPr>
          </a:p>
        </p:txBody>
      </p:sp>
      <p:sp>
        <p:nvSpPr>
          <p:cNvPr id="12291" name="Rectangle 3"/>
          <p:cNvSpPr>
            <a:spLocks noGrp="1" noChangeArrowheads="1"/>
          </p:cNvSpPr>
          <p:nvPr>
            <p:ph type="body" idx="1"/>
          </p:nvPr>
        </p:nvSpPr>
        <p:spPr>
          <a:xfrm>
            <a:off x="1219200" y="2895600"/>
            <a:ext cx="6248400" cy="2895600"/>
          </a:xfrm>
        </p:spPr>
        <p:txBody>
          <a:bodyPr/>
          <a:lstStyle/>
          <a:p>
            <a:r>
              <a:rPr lang="fa-IR" sz="2000">
                <a:solidFill>
                  <a:schemeClr val="bg1"/>
                </a:solidFill>
                <a:cs typeface="B Nazanin" pitchFamily="2" charset="-78"/>
              </a:rPr>
              <a:t>طبق بخش 58 استانداردهای حسابرسی ، حسابرس باید خلاصه ای از مذاکرات مهم خود با مدیران،واظهارات مدون مدیران را در کاربرگهای حسابرسی مستندسازی کند.</a:t>
            </a:r>
          </a:p>
          <a:p>
            <a:r>
              <a:rPr lang="fa-IR" sz="2000">
                <a:solidFill>
                  <a:schemeClr val="bg1"/>
                </a:solidFill>
                <a:cs typeface="B Nazanin" pitchFamily="2" charset="-78"/>
              </a:rPr>
              <a:t>با این حال،در بخش58 صراحتاً عنوان شده که دریافت تاییدیه کتبی، شواهد حسابرسی بهتری را تامین می کند.</a:t>
            </a:r>
          </a:p>
          <a:p>
            <a:r>
              <a:rPr lang="fa-IR" sz="2000">
                <a:solidFill>
                  <a:schemeClr val="bg1"/>
                </a:solidFill>
                <a:cs typeface="B Nazanin" pitchFamily="2" charset="-78"/>
              </a:rPr>
              <a:t>بنابراین،همه اظهارات مهم و لازم مدیران باید به صورت کتبی درآید و </a:t>
            </a:r>
          </a:p>
          <a:p>
            <a:pPr>
              <a:buFontTx/>
              <a:buNone/>
            </a:pPr>
            <a:r>
              <a:rPr lang="fa-IR" sz="2000">
                <a:solidFill>
                  <a:schemeClr val="bg1"/>
                </a:solidFill>
                <a:cs typeface="B Nazanin" pitchFamily="2" charset="-78"/>
              </a:rPr>
              <a:t>	به امضای مدیران برسد.</a:t>
            </a:r>
            <a:endParaRPr lang="en-US" sz="2000">
              <a:solidFill>
                <a:schemeClr val="bg1"/>
              </a:solidFill>
              <a:cs typeface="B Nazanin" pitchFamily="2" charset="-78"/>
            </a:endParaRPr>
          </a:p>
        </p:txBody>
      </p:sp>
      <p:sp>
        <p:nvSpPr>
          <p:cNvPr id="12292" name="Line 4"/>
          <p:cNvSpPr>
            <a:spLocks noChangeShapeType="1"/>
          </p:cNvSpPr>
          <p:nvPr/>
        </p:nvSpPr>
        <p:spPr bwMode="auto">
          <a:xfrm>
            <a:off x="1524000" y="2286000"/>
            <a:ext cx="6096000" cy="0"/>
          </a:xfrm>
          <a:prstGeom prst="line">
            <a:avLst/>
          </a:prstGeom>
          <a:noFill/>
          <a:ln w="38100">
            <a:solidFill>
              <a:srgbClr val="CC9900"/>
            </a:solidFill>
            <a:round/>
            <a:headEnd/>
            <a:tailEn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strVal val="#ppt_w+.3"/>
                                          </p:val>
                                        </p:tav>
                                        <p:tav tm="100000">
                                          <p:val>
                                            <p:strVal val="#ppt_w"/>
                                          </p:val>
                                        </p:tav>
                                      </p:tavLst>
                                    </p:anim>
                                    <p:anim calcmode="lin" valueType="num">
                                      <p:cBhvr>
                                        <p:cTn id="8" dur="1000" fill="hold"/>
                                        <p:tgtEl>
                                          <p:spTgt spid="12290"/>
                                        </p:tgtEl>
                                        <p:attrNameLst>
                                          <p:attrName>ppt_h</p:attrName>
                                        </p:attrNameLst>
                                      </p:cBhvr>
                                      <p:tavLst>
                                        <p:tav tm="0">
                                          <p:val>
                                            <p:strVal val="#ppt_h"/>
                                          </p:val>
                                        </p:tav>
                                        <p:tav tm="100000">
                                          <p:val>
                                            <p:strVal val="#ppt_h"/>
                                          </p:val>
                                        </p:tav>
                                      </p:tavLst>
                                    </p:anim>
                                    <p:animEffect transition="in" filter="fade">
                                      <p:cBhvr>
                                        <p:cTn id="9" dur="1000"/>
                                        <p:tgtEl>
                                          <p:spTgt spid="12290"/>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12292"/>
                                        </p:tgtEl>
                                        <p:attrNameLst>
                                          <p:attrName>style.visibility</p:attrName>
                                        </p:attrNameLst>
                                      </p:cBhvr>
                                      <p:to>
                                        <p:strVal val="visible"/>
                                      </p:to>
                                    </p:set>
                                    <p:animEffect transition="in" filter="checkerboard(across)">
                                      <p:cBhvr>
                                        <p:cTn id="13" dur="500"/>
                                        <p:tgtEl>
                                          <p:spTgt spid="1229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Effect transition="in" filter="fade">
                                      <p:cBhvr>
                                        <p:cTn id="17" dur="1000"/>
                                        <p:tgtEl>
                                          <p:spTgt spid="12291">
                                            <p:txEl>
                                              <p:pRg st="0" end="0"/>
                                            </p:txEl>
                                          </p:spTgt>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fade">
                                      <p:cBhvr>
                                        <p:cTn id="21" dur="1000"/>
                                        <p:tgtEl>
                                          <p:spTgt spid="12291">
                                            <p:txEl>
                                              <p:pRg st="1" end="1"/>
                                            </p:txEl>
                                          </p:spTgt>
                                        </p:tgtEl>
                                      </p:cBhvr>
                                    </p:animEffect>
                                  </p:childTnLst>
                                </p:cTn>
                              </p:par>
                            </p:childTnLst>
                          </p:cTn>
                        </p:par>
                        <p:par>
                          <p:cTn id="22" fill="hold">
                            <p:stCondLst>
                              <p:cond delay="3500"/>
                            </p:stCondLst>
                            <p:childTnLst>
                              <p:par>
                                <p:cTn id="23" presetID="10" presetClass="entr" presetSubtype="0" fill="hold" grpId="0" nodeType="after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Effect transition="in" filter="fade">
                                      <p:cBhvr>
                                        <p:cTn id="25" dur="1000"/>
                                        <p:tgtEl>
                                          <p:spTgt spid="12291">
                                            <p:txEl>
                                              <p:pRg st="2" end="2"/>
                                            </p:txEl>
                                          </p:spTgt>
                                        </p:tgtEl>
                                      </p:cBhvr>
                                    </p:animEffect>
                                  </p:childTnLst>
                                </p:cTn>
                              </p:par>
                            </p:childTnLst>
                          </p:cTn>
                        </p:par>
                        <p:par>
                          <p:cTn id="26" fill="hold">
                            <p:stCondLst>
                              <p:cond delay="4500"/>
                            </p:stCondLst>
                            <p:childTnLst>
                              <p:par>
                                <p:cTn id="27" presetID="10" presetClass="entr" presetSubtype="0" fill="hold" grpId="0" nodeType="afterEffect">
                                  <p:stCondLst>
                                    <p:cond delay="0"/>
                                  </p:stCondLst>
                                  <p:childTnLst>
                                    <p:set>
                                      <p:cBhvr>
                                        <p:cTn id="28" dur="1" fill="hold">
                                          <p:stCondLst>
                                            <p:cond delay="0"/>
                                          </p:stCondLst>
                                        </p:cTn>
                                        <p:tgtEl>
                                          <p:spTgt spid="12291">
                                            <p:txEl>
                                              <p:pRg st="3" end="3"/>
                                            </p:txEl>
                                          </p:spTgt>
                                        </p:tgtEl>
                                        <p:attrNameLst>
                                          <p:attrName>style.visibility</p:attrName>
                                        </p:attrNameLst>
                                      </p:cBhvr>
                                      <p:to>
                                        <p:strVal val="visible"/>
                                      </p:to>
                                    </p:set>
                                    <p:animEffect transition="in" filter="fade">
                                      <p:cBhvr>
                                        <p:cTn id="29" dur="10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P spid="1229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bg1"/>
            </a:solidFill>
            <a:effectLst/>
            <a:latin typeface="Arial" pitchFamily="34" charset="0"/>
            <a:cs typeface="B Nazanin"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bg1"/>
            </a:solidFill>
            <a:effectLst/>
            <a:latin typeface="Arial" pitchFamily="34" charset="0"/>
            <a:cs typeface="B Nazanin"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527</TotalTime>
  <Words>888</Words>
  <Application>Microsoft Office PowerPoint</Application>
  <PresentationFormat>On-screen Show (4:3)</PresentationFormat>
  <Paragraphs>177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استاندارد حسابرسی شماره58</vt:lpstr>
      <vt:lpstr>مقدمه</vt:lpstr>
      <vt:lpstr>تعاریف</vt:lpstr>
      <vt:lpstr>اهداف تاییدیه مدیران</vt:lpstr>
      <vt:lpstr>طبقات اظهارات مدیران</vt:lpstr>
      <vt:lpstr>تاییدیه مدیران به عنوان قبول مسئولیت صورتهای مالی(دسته اول)</vt:lpstr>
      <vt:lpstr>تاییدیه مدیران به عنوان یکی از شواهد حسابرسی، در مواردی که  شواهد دیگری وجود ندارد(دسته دوم)</vt:lpstr>
      <vt:lpstr>تاییدیه مدیران به عنوان شواهد حسابرسی مکمل، درمواردی که  شواهد حسابرسی دیگری وجود دارد(دسته سوم)</vt:lpstr>
      <vt:lpstr>مستندسازی اظهارات مدیران</vt:lpstr>
      <vt:lpstr>اشکال قابل قبول تاییدیه</vt:lpstr>
      <vt:lpstr>اشکال قابل قبول تاییدیه</vt:lpstr>
      <vt:lpstr>اشکال قابل قبول تاییدیه</vt:lpstr>
      <vt:lpstr>خودداری مدیران از ارائه تاییدیه</vt:lpstr>
      <vt:lpstr>خودداری مدیران از ارائه تاییدیه</vt:lpstr>
      <vt:lpstr>ضرورت الزام مدیران به ارائه تاییدیه در قراردادحسابرسی</vt:lpstr>
      <vt:lpstr>امضا کنندگان تاییدیه مدیران</vt:lpstr>
      <vt:lpstr>تاریخ تاییدیه مدیران</vt:lpstr>
      <vt:lpstr>نمونه اظهارات مندرج در تاییدیه مدیران</vt:lpstr>
      <vt:lpstr>نمونه اظهارات مندرج در تاییدیه مدیران</vt:lpstr>
      <vt:lpstr>نمونه اظهارات مندرج در تاییدیه مدیران</vt:lpstr>
      <vt:lpstr>نمونه اظهارات مندرج در تاییدیه مدیران</vt:lpstr>
      <vt:lpstr>نمونه اظهارات مندرج در تاییدیه مدیران</vt:lpstr>
      <vt:lpstr>نمونه اظهارات مندرج در تاییدیه مدیران</vt:lpstr>
      <vt:lpstr>نمونه اظهارات مندرج در تاییدیه مدیران</vt:lpstr>
      <vt:lpstr>موارد افزودنی به تاییدیه مدیران برای پوشش تقلب و اشتباه</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parto</cp:lastModifiedBy>
  <cp:revision>30</cp:revision>
  <cp:lastPrinted>1601-01-01T00:00:00Z</cp:lastPrinted>
  <dcterms:created xsi:type="dcterms:W3CDTF">1601-01-01T00:00:00Z</dcterms:created>
  <dcterms:modified xsi:type="dcterms:W3CDTF">2015-04-28T13:36:38Z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