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6" r:id="rId3"/>
    <p:sldId id="299" r:id="rId4"/>
    <p:sldId id="282" r:id="rId5"/>
    <p:sldId id="259" r:id="rId6"/>
    <p:sldId id="281" r:id="rId7"/>
    <p:sldId id="263" r:id="rId8"/>
    <p:sldId id="264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60" r:id="rId20"/>
    <p:sldId id="268" r:id="rId21"/>
    <p:sldId id="269" r:id="rId22"/>
    <p:sldId id="270" r:id="rId23"/>
    <p:sldId id="283" r:id="rId24"/>
    <p:sldId id="284" r:id="rId25"/>
    <p:sldId id="285" r:id="rId26"/>
    <p:sldId id="298" r:id="rId27"/>
    <p:sldId id="279" r:id="rId28"/>
    <p:sldId id="30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ndalus" panose="02020603050405020304" pitchFamily="18" charset="-78"/>
                <a:cs typeface="Andalus" panose="02020603050405020304" pitchFamily="18" charset="-78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000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32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mailto:sd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images\aye%20emroz%20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1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a-I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69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5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9154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18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8392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3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2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donti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12025" r="3117" b="12048"/>
          <a:stretch>
            <a:fillRect/>
          </a:stretch>
        </p:blipFill>
        <p:spPr bwMode="auto">
          <a:xfrm>
            <a:off x="1219200" y="838199"/>
            <a:ext cx="6553200" cy="5863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029200" y="2667000"/>
            <a:ext cx="428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a-IR">
                <a:solidFill>
                  <a:srgbClr val="FFFF00"/>
                </a:solidFill>
              </a:rPr>
              <a:t>C-2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705600" y="1752600"/>
            <a:ext cx="1920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a-IR">
                <a:solidFill>
                  <a:srgbClr val="FFFF00"/>
                </a:solidFill>
              </a:rPr>
              <a:t>LATERAL MASS OF C-1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6096000" y="1981200"/>
            <a:ext cx="76200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a-IR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76800" y="1828800"/>
            <a:ext cx="609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a-IR" sz="1000">
                <a:solidFill>
                  <a:srgbClr val="FFFF00"/>
                </a:solidFill>
              </a:rPr>
              <a:t>DENS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2300" y="2514600"/>
            <a:ext cx="987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a-IR">
                <a:solidFill>
                  <a:srgbClr val="FFFF00"/>
                </a:solidFill>
              </a:rPr>
              <a:t>MANDIBLE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2362200" y="2819400"/>
            <a:ext cx="6096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a-IR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69850" y="304800"/>
            <a:ext cx="2609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a-IR" sz="1800">
                <a:solidFill>
                  <a:srgbClr val="FFFF00"/>
                </a:solidFill>
              </a:rPr>
              <a:t>“AP”ODONTIOD VIEW</a:t>
            </a:r>
          </a:p>
        </p:txBody>
      </p:sp>
    </p:spTree>
    <p:extLst>
      <p:ext uri="{BB962C8B-B14F-4D97-AF65-F5344CB8AC3E}">
        <p14:creationId xmlns:p14="http://schemas.microsoft.com/office/powerpoint/2010/main" val="27670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2400"/>
            <a:ext cx="9004893" cy="647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84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00013"/>
            <a:ext cx="825500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6200"/>
            <a:ext cx="91567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08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9213"/>
            <a:ext cx="89916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3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Why the Test is Performed</a:t>
            </a:r>
            <a:endParaRPr lang="fa-IR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0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CT makes detailed pictures of the body very quickly. The test may help look for:</a:t>
            </a:r>
            <a:endParaRPr lang="en-US" sz="2000" dirty="0"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Birth defects of the cervical spine in children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Spine problems, when a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spine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  <a:hlinkClick r:id="rId2"/>
              </a:rPr>
              <a:t>MRI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  <a:hlinkClick r:id="rId2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cannot be used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Injury to the upper spine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Bone tumors and cancers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Broken bone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Disc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herniation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and compression of the spinal cord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marL="0" indent="0" algn="l">
              <a:buNone/>
            </a:pPr>
            <a:endParaRPr lang="fa-IR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r="12740" b="3081"/>
          <a:stretch/>
        </p:blipFill>
        <p:spPr bwMode="auto">
          <a:xfrm>
            <a:off x="0" y="-27384"/>
            <a:ext cx="9067800" cy="681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3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Cervical </a:t>
            </a:r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 spine </a:t>
            </a:r>
            <a: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  <a:t>CT scan</a:t>
            </a:r>
            <a:br>
              <a:rPr 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fa-IR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7800" y="5562600"/>
            <a:ext cx="3657600" cy="838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sz="1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Director</a:t>
            </a:r>
            <a:r>
              <a:rPr lang="en-US" sz="1800" dirty="0">
                <a:latin typeface="Andalus" panose="02020603050405020304" pitchFamily="18" charset="-78"/>
                <a:cs typeface="Andalus" panose="02020603050405020304" pitchFamily="18" charset="-78"/>
              </a:rPr>
              <a:t>: MANSOOR KHOOBANI</a:t>
            </a:r>
            <a:endParaRPr lang="fa-IR" sz="18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l"/>
            <a:endParaRPr lang="en-US" sz="18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21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Indication</a:t>
            </a:r>
            <a:r>
              <a:rPr lang="en-US" sz="1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18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fa-IR" sz="1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516563"/>
          </a:xfrm>
        </p:spPr>
        <p:txBody>
          <a:bodyPr/>
          <a:lstStyle/>
          <a:p>
            <a:r>
              <a:rPr lang="en-US" dirty="0" smtClean="0"/>
              <a:t>1) Fracture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Hangman’s Fracture :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fa-IR" dirty="0"/>
          </a:p>
        </p:txBody>
      </p:sp>
      <p:pic>
        <p:nvPicPr>
          <p:cNvPr id="4" name="Picture 4" descr="Hangman's fx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71800"/>
            <a:ext cx="5410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4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5668963"/>
          </a:xfrm>
        </p:spPr>
        <p:txBody>
          <a:bodyPr>
            <a:normAutofit/>
          </a:bodyPr>
          <a:lstStyle/>
          <a:p>
            <a:pPr algn="ctr"/>
            <a:r>
              <a:rPr lang="en-US" altLang="fa-IR" sz="3600" kern="0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Jefferson </a:t>
            </a:r>
            <a:r>
              <a:rPr lang="en-US" altLang="fa-IR" sz="3600" kern="0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Fracture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r>
              <a:rPr lang="en-US" altLang="fa-IR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Compression fracture of the bony ring of C1, characterized by lateral masses splitting and transverse ligament tear.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endParaRPr lang="en-US" altLang="fa-IR" sz="18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r>
              <a:rPr lang="en-US" altLang="fa-IR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Best seen on odontoid view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r>
              <a:rPr lang="en-US" altLang="fa-IR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CT is required to define the extent of fracture</a:t>
            </a:r>
          </a:p>
          <a:p>
            <a:endParaRPr lang="fa-I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6972"/>
            <a:ext cx="8610600" cy="378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0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5821363"/>
          </a:xfrm>
        </p:spPr>
        <p:txBody>
          <a:bodyPr/>
          <a:lstStyle/>
          <a:p>
            <a:r>
              <a:rPr lang="en-US" altLang="fa-IR" dirty="0"/>
              <a:t>Odontoid </a:t>
            </a:r>
            <a:r>
              <a:rPr lang="en-US" altLang="fa-IR" dirty="0" smtClean="0"/>
              <a:t>Fracture</a:t>
            </a:r>
          </a:p>
          <a:p>
            <a:pPr lvl="0" fontAlgn="base">
              <a:spcAft>
                <a:spcPct val="0"/>
              </a:spcAft>
              <a:buClr>
                <a:srgbClr val="FFFFCC"/>
              </a:buClr>
              <a:buSzPct val="60000"/>
              <a:buFont typeface="Wingdings" pitchFamily="2" charset="2"/>
              <a:buChar char="n"/>
            </a:pPr>
            <a:r>
              <a:rPr lang="en-US" altLang="fa-IR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</a:rPr>
              <a:t>Fracture of the odontoid (dens) of C2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altLang="fa-IR" sz="1800" dirty="0"/>
              <a:t>3 categories, I-III</a:t>
            </a:r>
          </a:p>
          <a:p>
            <a:endParaRPr lang="fa-IR" dirty="0"/>
          </a:p>
        </p:txBody>
      </p:sp>
      <p:pic>
        <p:nvPicPr>
          <p:cNvPr id="5" name="Picture 6" descr="Odontoid fx 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1971"/>
            <a:ext cx="2823210" cy="2761662"/>
          </a:xfrm>
          <a:prstGeom prst="rect">
            <a:avLst/>
          </a:prstGeom>
        </p:spPr>
      </p:pic>
      <p:pic>
        <p:nvPicPr>
          <p:cNvPr id="6" name="Picture 5" descr="Odontoid fx 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565" y="2601686"/>
            <a:ext cx="3126460" cy="27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Odontoid fx 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5" y="4081496"/>
            <a:ext cx="3019425" cy="277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610600" cy="6248400"/>
          </a:xfrm>
        </p:spPr>
        <p:txBody>
          <a:bodyPr/>
          <a:lstStyle/>
          <a:p>
            <a:r>
              <a:rPr lang="en-US" dirty="0"/>
              <a:t>Burst </a:t>
            </a:r>
            <a:r>
              <a:rPr lang="en-US" dirty="0" smtClean="0"/>
              <a:t>Fracture</a:t>
            </a:r>
          </a:p>
          <a:p>
            <a:r>
              <a:rPr lang="en-US" dirty="0"/>
              <a:t>Fracture of C3-C7 that results from axial compression.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CT is required for all patients to evaluate extent of injury. </a:t>
            </a:r>
          </a:p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6172200" cy="323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64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05800" cy="6096000"/>
          </a:xfrm>
        </p:spPr>
        <p:txBody>
          <a:bodyPr/>
          <a:lstStyle/>
          <a:p>
            <a:r>
              <a:rPr lang="en-US" dirty="0"/>
              <a:t>Wedge </a:t>
            </a:r>
            <a:r>
              <a:rPr lang="en-US" dirty="0" smtClean="0"/>
              <a:t>Fracture</a:t>
            </a:r>
          </a:p>
          <a:p>
            <a:r>
              <a:rPr lang="en-US" dirty="0"/>
              <a:t>Compression fracture resulting from flexion.</a:t>
            </a:r>
          </a:p>
          <a:p>
            <a:endParaRPr lang="fa-I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0"/>
            <a:ext cx="9220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5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382000" cy="5668963"/>
          </a:xfrm>
        </p:spPr>
        <p:txBody>
          <a:bodyPr/>
          <a:lstStyle/>
          <a:p>
            <a:r>
              <a:rPr lang="en-US" dirty="0"/>
              <a:t>Clay </a:t>
            </a:r>
            <a:r>
              <a:rPr lang="en-US" dirty="0" err="1"/>
              <a:t>Shoveler’s</a:t>
            </a:r>
            <a:r>
              <a:rPr lang="en-US" dirty="0"/>
              <a:t> </a:t>
            </a:r>
            <a:r>
              <a:rPr lang="en-US" dirty="0" smtClean="0"/>
              <a:t>Fracture</a:t>
            </a:r>
          </a:p>
          <a:p>
            <a:r>
              <a:rPr lang="en-US" altLang="fa-IR" dirty="0"/>
              <a:t>Fracture of a </a:t>
            </a:r>
            <a:r>
              <a:rPr lang="en-US" altLang="fa-IR" dirty="0" err="1"/>
              <a:t>spinous</a:t>
            </a:r>
            <a:r>
              <a:rPr lang="en-US" altLang="fa-IR" dirty="0"/>
              <a:t> process C6-T1</a:t>
            </a:r>
            <a:br>
              <a:rPr lang="en-US" altLang="fa-IR" dirty="0"/>
            </a:br>
            <a:endParaRPr lang="en-US" altLang="fa-IR" dirty="0"/>
          </a:p>
          <a:p>
            <a:endParaRPr lang="en-US" dirty="0" smtClean="0"/>
          </a:p>
          <a:p>
            <a:endParaRPr lang="fa-IR" dirty="0"/>
          </a:p>
        </p:txBody>
      </p:sp>
      <p:pic>
        <p:nvPicPr>
          <p:cNvPr id="4" name="Picture 6" descr="atypical%20clayshoveler%20plain%20film%20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r="12191" b="7943"/>
          <a:stretch/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5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28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Risks</a:t>
            </a:r>
            <a:r>
              <a:rPr lang="en-US" sz="1800" dirty="0"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  <a:t/>
            </a:r>
            <a:br>
              <a:rPr lang="en-US" sz="1800" dirty="0">
                <a:latin typeface="Andalus" panose="02020603050405020304" pitchFamily="18" charset="-78"/>
                <a:ea typeface="Calibri"/>
                <a:cs typeface="Andalus" panose="02020603050405020304" pitchFamily="18" charset="-78"/>
              </a:rPr>
            </a:br>
            <a:endParaRPr lang="fa-IR" sz="1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Risks of CT scans include:</a:t>
            </a:r>
            <a:endParaRPr lang="en-US" sz="2400" dirty="0"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8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Being </a:t>
            </a:r>
            <a:r>
              <a:rPr lang="en-US" sz="2800" dirty="0">
                <a:solidFill>
                  <a:srgbClr val="FFC000"/>
                </a:solidFill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exposed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to radiation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  <a:buSzPts val="1000"/>
              <a:buFont typeface="Wingdings" pitchFamily="2" charset="2"/>
              <a:buChar char="Ø"/>
              <a:tabLst>
                <a:tab pos="457200" algn="l"/>
              </a:tabLst>
            </a:pP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Allergic reaction</a:t>
            </a:r>
            <a:r>
              <a:rPr lang="en-US" sz="28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 to contrast dye</a:t>
            </a:r>
            <a:endParaRPr lang="en-US" sz="2800" dirty="0"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marL="0" indent="0">
              <a:buNone/>
            </a:pPr>
            <a:endParaRPr lang="fa-IR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42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images\aye%20emroz%20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34"/>
            <a:ext cx="9144000" cy="686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"/>
            <a:ext cx="8915400" cy="6400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Titles:</a:t>
            </a:r>
          </a:p>
          <a:p>
            <a:pPr marL="0" indent="0">
              <a:buNone/>
            </a:pPr>
            <a:r>
              <a:rPr lang="en-US" dirty="0" smtClean="0"/>
              <a:t>Alternative Names</a:t>
            </a:r>
          </a:p>
          <a:p>
            <a:pPr marL="0" indent="0">
              <a:buNone/>
            </a:pPr>
            <a:r>
              <a:rPr lang="en-US" dirty="0" smtClean="0"/>
              <a:t>How </a:t>
            </a:r>
            <a:r>
              <a:rPr lang="en-US" dirty="0"/>
              <a:t>the Test Will </a:t>
            </a:r>
            <a:r>
              <a:rPr lang="en-US" dirty="0" smtClean="0"/>
              <a:t>Feel</a:t>
            </a:r>
          </a:p>
          <a:p>
            <a:pPr marL="0" indent="0">
              <a:buNone/>
            </a:pPr>
            <a:r>
              <a:rPr lang="en-US" dirty="0"/>
              <a:t>How the Test is Performed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Cervical Spine Images</a:t>
            </a:r>
          </a:p>
          <a:p>
            <a:pPr marL="0" indent="0">
              <a:buNone/>
            </a:pPr>
            <a:r>
              <a:rPr lang="en-US" dirty="0" smtClean="0"/>
              <a:t>Why </a:t>
            </a:r>
            <a:r>
              <a:rPr lang="en-US" dirty="0"/>
              <a:t>the Test is Performed</a:t>
            </a:r>
            <a:br>
              <a:rPr lang="en-US" dirty="0"/>
            </a:br>
            <a:r>
              <a:rPr lang="en-US" dirty="0" smtClean="0"/>
              <a:t>Indication</a:t>
            </a:r>
          </a:p>
          <a:p>
            <a:pPr marL="0" indent="0">
              <a:buNone/>
            </a:pPr>
            <a:r>
              <a:rPr lang="en-US" dirty="0"/>
              <a:t>Risks</a:t>
            </a:r>
            <a:endParaRPr lang="en-US" dirty="0" smtClean="0"/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087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Alternative Names</a:t>
            </a:r>
            <a:endParaRPr lang="fa-IR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CAT scan – cervical spine</a:t>
            </a:r>
            <a:r>
              <a:rPr lang="en-US" sz="2400" dirty="0" smtClean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;</a:t>
            </a:r>
          </a:p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 smtClean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 </a:t>
            </a:r>
            <a:r>
              <a:rPr lang="en-US" sz="24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Computed axial tomography scan – cervical spine; </a:t>
            </a:r>
            <a:endParaRPr lang="en-US" sz="2400" dirty="0" smtClean="0">
              <a:latin typeface="Andalus" panose="02020603050405020304" pitchFamily="18" charset="-78"/>
              <a:ea typeface="Times New Roman"/>
              <a:cs typeface="Andalus" panose="02020603050405020304" pitchFamily="18" charset="-78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 smtClean="0">
                <a:ea typeface="Times New Roman"/>
              </a:rPr>
              <a:t>CT scan - cervical spine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 smtClean="0">
                <a:ea typeface="Times New Roman"/>
              </a:rPr>
              <a:t>Computed </a:t>
            </a:r>
            <a:r>
              <a:rPr lang="en-US" sz="24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tomography scan – cervical spine; </a:t>
            </a:r>
            <a:endParaRPr lang="en-US" sz="2400" dirty="0" smtClean="0">
              <a:latin typeface="Andalus" panose="02020603050405020304" pitchFamily="18" charset="-78"/>
              <a:ea typeface="Times New Roman"/>
              <a:cs typeface="Andalus" panose="02020603050405020304" pitchFamily="18" charset="-78"/>
            </a:endParaRPr>
          </a:p>
          <a:p>
            <a:pPr marL="0" indent="0" algn="l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dirty="0" smtClean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 </a:t>
            </a:r>
            <a:r>
              <a:rPr lang="en-US" sz="2400" dirty="0">
                <a:latin typeface="Andalus" panose="02020603050405020304" pitchFamily="18" charset="-78"/>
                <a:ea typeface="Times New Roman"/>
                <a:cs typeface="Andalus" panose="02020603050405020304" pitchFamily="18" charset="-78"/>
              </a:rPr>
              <a:t>Neck CT scan</a:t>
            </a:r>
            <a:endParaRPr lang="en-US" sz="2400" dirty="0">
              <a:latin typeface="Andalus" panose="02020603050405020304" pitchFamily="18" charset="-78"/>
              <a:ea typeface="Calibri"/>
              <a:cs typeface="Andalus" panose="02020603050405020304" pitchFamily="18" charset="-78"/>
            </a:endParaRPr>
          </a:p>
          <a:p>
            <a:pPr marL="0" indent="0" algn="l">
              <a:buNone/>
            </a:pPr>
            <a:endParaRPr lang="fa-IR" sz="1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27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Andalus" panose="02020603050405020304" pitchFamily="18" charset="-78"/>
                <a:cs typeface="Andalus" panose="02020603050405020304" pitchFamily="18" charset="-78"/>
              </a:rPr>
              <a:t>How the Test Will Feel</a:t>
            </a:r>
            <a:endParaRPr lang="fa-IR" sz="32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>
                <a:latin typeface="Andalus" panose="02020603050405020304" pitchFamily="18" charset="-78"/>
                <a:cs typeface="Andalus" panose="02020603050405020304" pitchFamily="18" charset="-78"/>
              </a:rPr>
              <a:t>Some people may have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discomfort from lying</a:t>
            </a:r>
            <a:r>
              <a:rPr lang="en-US" sz="2000" dirty="0">
                <a:latin typeface="Andalus" panose="02020603050405020304" pitchFamily="18" charset="-78"/>
                <a:cs typeface="Andalus" panose="02020603050405020304" pitchFamily="18" charset="-78"/>
              </a:rPr>
              <a:t> on the hard table.</a:t>
            </a:r>
          </a:p>
          <a:p>
            <a:pPr algn="l"/>
            <a:r>
              <a:rPr lang="en-US" sz="2000" dirty="0">
                <a:latin typeface="Andalus" panose="02020603050405020304" pitchFamily="18" charset="-78"/>
                <a:cs typeface="Andalus" panose="02020603050405020304" pitchFamily="18" charset="-78"/>
              </a:rPr>
              <a:t>Contrast given through an IV may cause a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slight burning</a:t>
            </a:r>
            <a:r>
              <a:rPr lang="en-US" sz="2000" dirty="0">
                <a:latin typeface="Andalus" panose="02020603050405020304" pitchFamily="18" charset="-78"/>
                <a:cs typeface="Andalus" panose="02020603050405020304" pitchFamily="18" charset="-78"/>
              </a:rPr>
              <a:t> feeling, a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metal taste</a:t>
            </a:r>
            <a:r>
              <a:rPr lang="en-US" sz="2000" dirty="0">
                <a:latin typeface="Andalus" panose="02020603050405020304" pitchFamily="18" charset="-78"/>
                <a:cs typeface="Andalus" panose="02020603050405020304" pitchFamily="18" charset="-78"/>
              </a:rPr>
              <a:t> in the mouth, and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a warm flushing</a:t>
            </a:r>
            <a:r>
              <a:rPr lang="en-US" sz="2000" dirty="0">
                <a:latin typeface="Andalus" panose="02020603050405020304" pitchFamily="18" charset="-78"/>
                <a:cs typeface="Andalus" panose="02020603050405020304" pitchFamily="18" charset="-78"/>
              </a:rPr>
              <a:t> of the body. These feelings are normal and go away in a few seconds.</a:t>
            </a:r>
          </a:p>
          <a:p>
            <a:pPr algn="l"/>
            <a:endParaRPr lang="fa-IR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614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How the Test is Performed</a:t>
            </a:r>
            <a:endParaRPr lang="fa-IR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80728"/>
            <a:ext cx="8291264" cy="5145435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You will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lie on a narrow table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that slides into the center of the CT scanner.</a:t>
            </a:r>
          </a:p>
          <a:p>
            <a:pPr algn="l"/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Once you are inside the scanner, the machine's x-ray beam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rotates around you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. (Modern "spiral" scanners can perform the exam without stopping.)</a:t>
            </a:r>
          </a:p>
          <a:p>
            <a:pPr algn="l"/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A computer </a:t>
            </a:r>
            <a:r>
              <a:rPr lang="en-US" sz="2400" b="1" dirty="0">
                <a:solidFill>
                  <a:srgbClr val="FFC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creates separate images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 of the body area, called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slices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. These images can be 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stored, viewed on a monitor, or printed o</a:t>
            </a:r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n film. Three-dimensional models of the cervical spine can be created by adding the slices together.</a:t>
            </a:r>
          </a:p>
          <a:p>
            <a:pPr algn="l"/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You must be still during the exam. Movement can cause blurred images. You may need hold your breath for short periods of time.</a:t>
            </a:r>
          </a:p>
          <a:p>
            <a:pPr algn="l"/>
            <a:r>
              <a:rPr lang="en-US" sz="2400" dirty="0">
                <a:latin typeface="Andalus" panose="02020603050405020304" pitchFamily="18" charset="-78"/>
                <a:cs typeface="Andalus" panose="02020603050405020304" pitchFamily="18" charset="-78"/>
              </a:rPr>
              <a:t>The scan take 10-15 minutes.	</a:t>
            </a:r>
            <a:endParaRPr lang="fa-IR" sz="24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29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ndalus" panose="02020603050405020304" pitchFamily="18" charset="-78"/>
                <a:cs typeface="Andalus" panose="02020603050405020304" pitchFamily="18" charset="-78"/>
              </a:rPr>
              <a:t>How the Test is Performed</a:t>
            </a:r>
            <a:endParaRPr lang="fa-IR" sz="2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458200" cy="5486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سی تی اسکن گردن به دو منظور انجام می شود یا هدف بررسی مهره ها و استخوان مندیبل است و یا بافت نرم گردن مثل غدد تیروئید و بزاقی می باشد.</a:t>
            </a:r>
          </a:p>
          <a:p>
            <a:pPr marL="0" indent="0" algn="ctr" rtl="1">
              <a:buNone/>
            </a:pPr>
            <a:r>
              <a:rPr lang="fa-IR" sz="2400" dirty="0" smtClean="0">
                <a:cs typeface="2  Davat" pitchFamily="2" charset="-78"/>
              </a:rPr>
              <a:t>اگر هدف بررسی بافت استخوانی باشد : 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پوزیشن بیمار : سوپاین و </a:t>
            </a:r>
            <a:r>
              <a:rPr lang="en-US" sz="2400" dirty="0" smtClean="0">
                <a:cs typeface="2  Davat" pitchFamily="2" charset="-78"/>
              </a:rPr>
              <a:t>head first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شروع اسکن : قسمت بالایی گوش خارجی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طول توپوگرام:</a:t>
            </a:r>
            <a:r>
              <a:rPr lang="fa-IR" sz="2400" dirty="0">
                <a:cs typeface="2  Davat" pitchFamily="2" charset="-78"/>
              </a:rPr>
              <a:t> </a:t>
            </a:r>
            <a:r>
              <a:rPr lang="fa-IR" sz="2400" dirty="0" smtClean="0">
                <a:cs typeface="2  Davat" pitchFamily="2" charset="-78"/>
              </a:rPr>
              <a:t>کمترین طول ممکن (256)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وضعیت توپو: لترال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محدوده ای اسکن : از قاعده جمجمه تا مهر ه ای 5 پشتی 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نحوه ای شمارش مهره ها : از بالا (قاعده جمجمه)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نحوه ای تصویربرداری : </a:t>
            </a:r>
            <a:r>
              <a:rPr lang="en-US" sz="2400" dirty="0" smtClean="0">
                <a:cs typeface="2  Davat" pitchFamily="2" charset="-78"/>
              </a:rPr>
              <a:t>spiral</a:t>
            </a:r>
            <a:endParaRPr lang="en-US" sz="2400" dirty="0">
              <a:cs typeface="2  Davat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نحوه ای فیلم کردن: اگزیال ( با ذکر شماره ی مربوط به آن) کرونال  و ساژیتال و  </a:t>
            </a:r>
            <a:r>
              <a:rPr lang="en-US" sz="2400" dirty="0" smtClean="0">
                <a:cs typeface="2  Davat" pitchFamily="2" charset="-78"/>
              </a:rPr>
              <a:t>3D</a:t>
            </a:r>
            <a:endParaRPr lang="fa-IR" sz="2400" dirty="0" smtClean="0">
              <a:cs typeface="2  Davat" pitchFamily="2" charset="-78"/>
            </a:endParaRPr>
          </a:p>
          <a:p>
            <a:pPr marL="0" indent="0" algn="r" rtl="1">
              <a:buNone/>
            </a:pPr>
            <a:endParaRPr lang="en-US" sz="2400" dirty="0" smtClean="0">
              <a:cs typeface="2  Dava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96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0"/>
            <a:ext cx="8915400" cy="6781800"/>
          </a:xfrm>
        </p:spPr>
        <p:txBody>
          <a:bodyPr>
            <a:normAutofit lnSpcReduction="10000"/>
          </a:bodyPr>
          <a:lstStyle/>
          <a:p>
            <a:pPr marL="0" indent="0" algn="ctr" rtl="1">
              <a:buNone/>
            </a:pPr>
            <a:r>
              <a:rPr lang="en-US" dirty="0" smtClean="0">
                <a:cs typeface="2  Davat" pitchFamily="2" charset="-78"/>
              </a:rPr>
              <a:t> </a:t>
            </a:r>
            <a:r>
              <a:rPr lang="fa-IR" dirty="0" smtClean="0">
                <a:cs typeface="2  Davat" pitchFamily="2" charset="-78"/>
              </a:rPr>
              <a:t>اگر هدف بررسی بافت نرم گردن باشد:</a:t>
            </a:r>
            <a:endParaRPr lang="fa-IR" sz="2400" dirty="0" smtClean="0">
              <a:cs typeface="2  Davat" pitchFamily="2" charset="-78"/>
            </a:endParaRP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نحوه ای درخواست :</a:t>
            </a:r>
            <a:r>
              <a:rPr lang="en-US" sz="2400" dirty="0" err="1" smtClean="0">
                <a:cs typeface="2  Davat" pitchFamily="2" charset="-78"/>
              </a:rPr>
              <a:t>ct</a:t>
            </a:r>
            <a:r>
              <a:rPr lang="en-US" sz="2400" dirty="0" smtClean="0">
                <a:cs typeface="2  Davat" pitchFamily="2" charset="-78"/>
              </a:rPr>
              <a:t> scan </a:t>
            </a:r>
            <a:r>
              <a:rPr lang="fa-IR" sz="2400" dirty="0" smtClean="0">
                <a:cs typeface="2  Davat" pitchFamily="2" charset="-78"/>
              </a:rPr>
              <a:t>گردن با و بدون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وضعیت بیمار : </a:t>
            </a:r>
            <a:r>
              <a:rPr lang="en-US" sz="2400" dirty="0" smtClean="0">
                <a:cs typeface="2  Davat" pitchFamily="2" charset="-78"/>
              </a:rPr>
              <a:t>supine </a:t>
            </a:r>
            <a:r>
              <a:rPr lang="fa-IR" sz="2400" dirty="0" smtClean="0">
                <a:cs typeface="2  Davat" pitchFamily="2" charset="-78"/>
              </a:rPr>
              <a:t> و </a:t>
            </a:r>
            <a:r>
              <a:rPr lang="en-US" sz="2400" dirty="0" smtClean="0">
                <a:cs typeface="2  Davat" pitchFamily="2" charset="-78"/>
              </a:rPr>
              <a:t> head first</a:t>
            </a:r>
            <a:r>
              <a:rPr lang="fa-IR" sz="2400" dirty="0" smtClean="0">
                <a:cs typeface="2  Davat" pitchFamily="2" charset="-78"/>
              </a:rPr>
              <a:t>وسر یابد فیکس باشد و آب دهان قورت ندهد. </a:t>
            </a:r>
          </a:p>
          <a:p>
            <a:pPr marL="0" indent="0" algn="r" rtl="1">
              <a:buNone/>
            </a:pPr>
            <a:r>
              <a:rPr lang="fa-IR" sz="2400" dirty="0" smtClean="0">
                <a:cs typeface="2  Davat" pitchFamily="2" charset="-78"/>
              </a:rPr>
              <a:t>محدودهای مورد اسکن : از قاعده ای جمجمه تا مهره ای 5 پشتی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شروع اسکن : قسمت بالایی گوش خارجی</a:t>
            </a:r>
          </a:p>
          <a:p>
            <a:pPr marL="0" lvl="0" indent="0" algn="r" rtl="1">
              <a:buNone/>
            </a:pPr>
            <a:r>
              <a:rPr lang="fa-IR" sz="2400" dirty="0">
                <a:solidFill>
                  <a:prstClr val="white"/>
                </a:solidFill>
                <a:cs typeface="2  Davat" pitchFamily="2" charset="-78"/>
              </a:rPr>
              <a:t>طول توپوگرام: کمترین طول ممکن (256</a:t>
            </a: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)</a:t>
            </a:r>
          </a:p>
          <a:p>
            <a:pPr marL="0" lvl="0" indent="0" algn="r" rtl="1">
              <a:buNone/>
            </a:pPr>
            <a:r>
              <a:rPr lang="fa-IR" sz="2400" dirty="0">
                <a:solidFill>
                  <a:prstClr val="white"/>
                </a:solidFill>
                <a:cs typeface="2  Davat" pitchFamily="2" charset="-78"/>
              </a:rPr>
              <a:t>وضعیت توپو: </a:t>
            </a: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لترال و رخ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وضعیت تنفس : حبس تنفس (امکان جابجایی قله ای ریه وجود دارد.)</a:t>
            </a:r>
          </a:p>
          <a:p>
            <a:pPr marL="0" lvl="0" indent="0" algn="ctr" rtl="1">
              <a:buNone/>
            </a:pPr>
            <a:r>
              <a:rPr lang="fa-IR" dirty="0" smtClean="0">
                <a:solidFill>
                  <a:prstClr val="white"/>
                </a:solidFill>
                <a:cs typeface="2  Davat" pitchFamily="2" charset="-78"/>
              </a:rPr>
              <a:t>تزریق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باید نسبت به عوارض تزریق بیمار را اگاه نمود  (گرم شدن بدن ).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حجم تزریق: 100تا 120 سی سی برای مریض معمولی 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ریت تزریق : 2-2/5 برای دستگاه با سرعت تصویربرداری معمولی (6-16 اسلایس)</a:t>
            </a:r>
          </a:p>
          <a:p>
            <a:pPr marL="0" lvl="0" indent="0" algn="r" rtl="1">
              <a:buNone/>
            </a:pPr>
            <a:r>
              <a:rPr lang="en-US" sz="2400" dirty="0" smtClean="0">
                <a:solidFill>
                  <a:prstClr val="white"/>
                </a:solidFill>
                <a:cs typeface="2  Davat" pitchFamily="2" charset="-78"/>
              </a:rPr>
              <a:t>delay</a:t>
            </a:r>
            <a:r>
              <a:rPr lang="fa-IR" sz="2400" dirty="0">
                <a:solidFill>
                  <a:prstClr val="white"/>
                </a:solidFill>
                <a:cs typeface="2  Davat" pitchFamily="2" charset="-78"/>
              </a:rPr>
              <a:t> </a:t>
            </a: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:35 ثانیه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فاز تزریق: در گردن فاز شریانی وریدی داریم.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نحوه ای </a:t>
            </a:r>
            <a:r>
              <a:rPr lang="en-US" sz="2400" dirty="0" smtClean="0">
                <a:solidFill>
                  <a:prstClr val="white"/>
                </a:solidFill>
                <a:cs typeface="2  Davat" pitchFamily="2" charset="-78"/>
              </a:rPr>
              <a:t>filming</a:t>
            </a: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 :تصاویر اگزیال ، کرونال و ساژیتال </a:t>
            </a:r>
          </a:p>
          <a:p>
            <a:pPr marL="0" lvl="0" indent="0" algn="r" rtl="1">
              <a:buNone/>
            </a:pP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در مورد ضایعات ابنرمال سایز و </a:t>
            </a:r>
            <a:r>
              <a:rPr lang="en-US" sz="2400" dirty="0" err="1" smtClean="0">
                <a:solidFill>
                  <a:prstClr val="white"/>
                </a:solidFill>
                <a:cs typeface="2  Davat" pitchFamily="2" charset="-78"/>
              </a:rPr>
              <a:t>roy</a:t>
            </a:r>
            <a:r>
              <a:rPr lang="en-US" sz="2400" dirty="0" smtClean="0">
                <a:solidFill>
                  <a:prstClr val="white"/>
                </a:solidFill>
                <a:cs typeface="2  Davat" pitchFamily="2" charset="-78"/>
              </a:rPr>
              <a:t> </a:t>
            </a:r>
            <a:r>
              <a:rPr lang="fa-IR" sz="2400" dirty="0" smtClean="0">
                <a:solidFill>
                  <a:prstClr val="white"/>
                </a:solidFill>
                <a:cs typeface="2  Davat" pitchFamily="2" charset="-78"/>
              </a:rPr>
              <a:t> باید مشخص شود.</a:t>
            </a:r>
          </a:p>
          <a:p>
            <a:pPr marL="0" lvl="0" indent="0" algn="r" rtl="1">
              <a:buNone/>
            </a:pPr>
            <a:endParaRPr lang="fa-IR" sz="2400" dirty="0">
              <a:solidFill>
                <a:prstClr val="white"/>
              </a:solidFill>
              <a:cs typeface="2  Davat" pitchFamily="2" charset="-78"/>
            </a:endParaRPr>
          </a:p>
          <a:p>
            <a:pPr marL="0" lvl="0" indent="0" algn="r" rtl="1">
              <a:buNone/>
            </a:pPr>
            <a:endParaRPr lang="fa-IR" sz="2400" dirty="0" smtClean="0">
              <a:solidFill>
                <a:prstClr val="white"/>
              </a:solidFill>
              <a:cs typeface="2  Davat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2  Davat" pitchFamily="2" charset="-78"/>
            </a:endParaRPr>
          </a:p>
          <a:p>
            <a:pPr marL="0" indent="0" algn="r" rtl="1">
              <a:buNone/>
            </a:pPr>
            <a:endParaRPr lang="fa-IR" dirty="0">
              <a:cs typeface="2  Dava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17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CERVICAL SPINE IMAGES</a:t>
            </a:r>
            <a:br>
              <a:rPr lang="en-US" dirty="0"/>
            </a:b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685826" cy="441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2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710</Words>
  <Application>Microsoft Office PowerPoint</Application>
  <PresentationFormat>On-screen Show (4:3)</PresentationFormat>
  <Paragraphs>93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2  Davat</vt:lpstr>
      <vt:lpstr>Andalus</vt:lpstr>
      <vt:lpstr>Arial</vt:lpstr>
      <vt:lpstr>Calibri</vt:lpstr>
      <vt:lpstr>Times New Roman</vt:lpstr>
      <vt:lpstr>Verdana</vt:lpstr>
      <vt:lpstr>Wingdings</vt:lpstr>
      <vt:lpstr>Office Theme</vt:lpstr>
      <vt:lpstr>PowerPoint Presentation</vt:lpstr>
      <vt:lpstr>Cervical  spine CT scan </vt:lpstr>
      <vt:lpstr>PowerPoint Presentation</vt:lpstr>
      <vt:lpstr>Alternative Names</vt:lpstr>
      <vt:lpstr>How the Test Will Feel</vt:lpstr>
      <vt:lpstr>How the Test is Performed</vt:lpstr>
      <vt:lpstr>How the Test is Performed</vt:lpstr>
      <vt:lpstr>PowerPoint Presentation</vt:lpstr>
      <vt:lpstr>CERVICAL SPINE IMAGES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the Test is Performed</vt:lpstr>
      <vt:lpstr>Indication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Risks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Cervical  spine CT scan </dc:title>
  <dc:creator>User</dc:creator>
  <cp:lastModifiedBy>X</cp:lastModifiedBy>
  <cp:revision>33</cp:revision>
  <dcterms:created xsi:type="dcterms:W3CDTF">2006-08-16T00:00:00Z</dcterms:created>
  <dcterms:modified xsi:type="dcterms:W3CDTF">2013-12-28T20:13:42Z</dcterms:modified>
</cp:coreProperties>
</file>